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8" r:id="rId2"/>
    <p:sldId id="329" r:id="rId3"/>
    <p:sldId id="298" r:id="rId4"/>
    <p:sldId id="333" r:id="rId5"/>
    <p:sldId id="354" r:id="rId6"/>
    <p:sldId id="352" r:id="rId7"/>
    <p:sldId id="369" r:id="rId8"/>
    <p:sldId id="334" r:id="rId9"/>
    <p:sldId id="370" r:id="rId10"/>
    <p:sldId id="371" r:id="rId11"/>
    <p:sldId id="335" r:id="rId12"/>
    <p:sldId id="357" r:id="rId13"/>
    <p:sldId id="337" r:id="rId14"/>
    <p:sldId id="358" r:id="rId15"/>
    <p:sldId id="359" r:id="rId16"/>
    <p:sldId id="373" r:id="rId17"/>
    <p:sldId id="372" r:id="rId18"/>
    <p:sldId id="375" r:id="rId19"/>
    <p:sldId id="382" r:id="rId20"/>
    <p:sldId id="376" r:id="rId21"/>
    <p:sldId id="377" r:id="rId22"/>
    <p:sldId id="378" r:id="rId23"/>
    <p:sldId id="379" r:id="rId24"/>
    <p:sldId id="380" r:id="rId25"/>
    <p:sldId id="374"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55" autoAdjust="0"/>
    <p:restoredTop sz="94660"/>
  </p:normalViewPr>
  <p:slideViewPr>
    <p:cSldViewPr>
      <p:cViewPr>
        <p:scale>
          <a:sx n="94" d="100"/>
          <a:sy n="94" d="100"/>
        </p:scale>
        <p:origin x="-702"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ср 16.11.22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Заголовок 5"/>
          <p:cNvSpPr>
            <a:spLocks noGrp="1"/>
          </p:cNvSpPr>
          <p:nvPr>
            <p:ph type="title"/>
          </p:nvPr>
        </p:nvSpPr>
        <p:spPr>
          <a:xfrm>
            <a:off x="5176768" y="1707803"/>
            <a:ext cx="3960440" cy="3442394"/>
          </a:xfrm>
        </p:spPr>
        <p:txBody>
          <a:bodyPr>
            <a:noAutofit/>
          </a:bodyPr>
          <a:lstStyle/>
          <a:p>
            <a:r>
              <a:rPr lang="ru-RU" sz="3200" b="1" dirty="0" smtClean="0"/>
              <a:t>Всероссийская </a:t>
            </a:r>
            <a:r>
              <a:rPr lang="ru-RU" sz="3200" b="1" dirty="0"/>
              <a:t>олимпиада школьников по испанскому языку </a:t>
            </a:r>
            <a:r>
              <a:rPr lang="ru-RU" sz="3200" b="1" dirty="0" smtClean="0"/>
              <a:t>2022/23</a:t>
            </a:r>
            <a:br>
              <a:rPr lang="ru-RU" sz="3200" b="1" dirty="0" smtClean="0"/>
            </a:br>
            <a:r>
              <a:rPr lang="ru-RU" sz="3200" b="1" dirty="0" smtClean="0"/>
              <a:t>ВИДЕОРАЗБОР</a:t>
            </a:r>
            <a:endParaRPr lang="ru-RU" sz="3200" b="1" dirty="0"/>
          </a:p>
        </p:txBody>
      </p:sp>
      <p:pic>
        <p:nvPicPr>
          <p:cNvPr id="5" name="Picture 4" descr="http://gaufschool.omsk.eduru.ru/media/2019/12/17/1265161016/image001.jpg"/>
          <p:cNvPicPr>
            <a:picLocks noChangeAspect="1" noChangeArrowheads="1"/>
          </p:cNvPicPr>
          <p:nvPr/>
        </p:nvPicPr>
        <p:blipFill>
          <a:blip r:embed="rId3" cstate="print"/>
          <a:srcRect/>
          <a:stretch>
            <a:fillRect/>
          </a:stretch>
        </p:blipFill>
        <p:spPr bwMode="auto">
          <a:xfrm>
            <a:off x="323528" y="1088740"/>
            <a:ext cx="4680520" cy="46805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390244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pic>
        <p:nvPicPr>
          <p:cNvPr id="5" name="Picture 4" descr="http://gaufschool.omsk.eduru.ru/media/2019/12/17/1265161016/image001.jpg"/>
          <p:cNvPicPr>
            <a:picLocks noChangeAspect="1" noChangeArrowheads="1"/>
          </p:cNvPicPr>
          <p:nvPr/>
        </p:nvPicPr>
        <p:blipFill>
          <a:blip r:embed="rId3" cstate="print"/>
          <a:srcRect/>
          <a:stretch>
            <a:fillRect/>
          </a:stretch>
        </p:blipFill>
        <p:spPr bwMode="auto">
          <a:xfrm>
            <a:off x="323528" y="1988840"/>
            <a:ext cx="4104456" cy="4104456"/>
          </a:xfrm>
          <a:prstGeom prst="rect">
            <a:avLst/>
          </a:prstGeom>
          <a:noFill/>
        </p:spPr>
      </p:pic>
      <p:sp>
        <p:nvSpPr>
          <p:cNvPr id="6" name="Заголовок 5"/>
          <p:cNvSpPr>
            <a:spLocks noGrp="1"/>
          </p:cNvSpPr>
          <p:nvPr>
            <p:ph type="title"/>
          </p:nvPr>
        </p:nvSpPr>
        <p:spPr>
          <a:xfrm>
            <a:off x="4597152" y="1700808"/>
            <a:ext cx="4546848" cy="3456384"/>
          </a:xfrm>
        </p:spPr>
        <p:txBody>
          <a:bodyPr/>
          <a:lstStyle/>
          <a:p>
            <a:r>
              <a:rPr lang="ru-RU" dirty="0" smtClean="0"/>
              <a:t>Муниципальный этап</a:t>
            </a:r>
            <a:br>
              <a:rPr lang="ru-RU" dirty="0" smtClean="0"/>
            </a:br>
            <a:r>
              <a:rPr lang="ru-RU" dirty="0" smtClean="0"/>
              <a:t>Письменный тур</a:t>
            </a:r>
            <a:br>
              <a:rPr lang="ru-RU" dirty="0" smtClean="0"/>
            </a:br>
            <a:r>
              <a:rPr lang="ru-RU" dirty="0" smtClean="0"/>
              <a:t>7-8 класс</a:t>
            </a:r>
            <a:endParaRPr lang="ru-RU" dirty="0"/>
          </a:p>
        </p:txBody>
      </p:sp>
      <p:sp>
        <p:nvSpPr>
          <p:cNvPr id="7" name="Заголовок 5"/>
          <p:cNvSpPr txBox="1">
            <a:spLocks/>
          </p:cNvSpPr>
          <p:nvPr/>
        </p:nvSpPr>
        <p:spPr>
          <a:xfrm>
            <a:off x="323528" y="332656"/>
            <a:ext cx="8496944" cy="1152128"/>
          </a:xfrm>
          <a:prstGeom prst="rect">
            <a:avLst/>
          </a:prstGeom>
        </p:spPr>
        <p:txBody>
          <a:bodyPr vert="horz" lIns="91440" tIns="45720" rIns="91440" bIns="45720" rtlCol="0" anchor="ctr">
            <a:normAutofit fontScale="77500" lnSpcReduction="20000"/>
          </a:bodyPr>
          <a:lstStyle/>
          <a:p>
            <a:pPr lvl="0" algn="ctr">
              <a:spcBef>
                <a:spcPct val="0"/>
              </a:spcBef>
            </a:pPr>
            <a:r>
              <a:rPr lang="ru-RU" sz="4600" b="1" dirty="0" smtClean="0">
                <a:latin typeface="Times New Roman" pitchFamily="18" charset="0"/>
                <a:ea typeface="+mj-ea"/>
                <a:cs typeface="Times New Roman" pitchFamily="18" charset="0"/>
              </a:rPr>
              <a:t>Всероссийская олимпиада школьников </a:t>
            </a:r>
          </a:p>
          <a:p>
            <a:pPr lvl="0" algn="ctr">
              <a:spcBef>
                <a:spcPct val="0"/>
              </a:spcBef>
            </a:pPr>
            <a:r>
              <a:rPr lang="ru-RU" sz="4600" b="1" dirty="0" smtClean="0">
                <a:latin typeface="Times New Roman" pitchFamily="18" charset="0"/>
                <a:ea typeface="+mj-ea"/>
                <a:cs typeface="Times New Roman" pitchFamily="18" charset="0"/>
              </a:rPr>
              <a:t>по испанскому языку</a:t>
            </a:r>
            <a:endParaRPr kumimoji="0" lang="ru-RU" sz="46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57200" y="274638"/>
            <a:ext cx="8229600" cy="1210146"/>
          </a:xfrm>
        </p:spPr>
        <p:txBody>
          <a:bodyPr>
            <a:normAutofit/>
          </a:bodyPr>
          <a:lstStyle/>
          <a:p>
            <a:r>
              <a:rPr lang="ru-RU" b="1" dirty="0" err="1" smtClean="0"/>
              <a:t>Аудирование</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4788024" y="2132856"/>
            <a:ext cx="4032448" cy="2554545"/>
          </a:xfrm>
          <a:prstGeom prst="rect">
            <a:avLst/>
          </a:prstGeom>
        </p:spPr>
        <p:txBody>
          <a:bodyPr wrap="square">
            <a:spAutoFit/>
          </a:bodyPr>
          <a:lstStyle/>
          <a:p>
            <a:pPr algn="ctr"/>
            <a:r>
              <a:rPr lang="ru-RU" sz="3200" dirty="0" smtClean="0">
                <a:latin typeface="Times New Roman" pitchFamily="18" charset="0"/>
                <a:cs typeface="Times New Roman" pitchFamily="18" charset="0"/>
              </a:rPr>
              <a:t>двукратное прослушивание текста с последующим решением заданий</a:t>
            </a:r>
            <a:endParaRPr lang="ru-RU" sz="3200" dirty="0">
              <a:latin typeface="Times New Roman" pitchFamily="18" charset="0"/>
              <a:cs typeface="Times New Roman" pitchFamily="18" charset="0"/>
            </a:endParaRPr>
          </a:p>
        </p:txBody>
      </p:sp>
      <p:pic>
        <p:nvPicPr>
          <p:cNvPr id="20484" name="Picture 4" descr="https://selfstudy-club.ru/wp-content/uploads/2020/01/2-1-945x1236.jpg"/>
          <p:cNvPicPr>
            <a:picLocks noChangeAspect="1" noChangeArrowheads="1"/>
          </p:cNvPicPr>
          <p:nvPr/>
        </p:nvPicPr>
        <p:blipFill>
          <a:blip r:embed="rId3" cstate="print"/>
          <a:srcRect/>
          <a:stretch>
            <a:fillRect/>
          </a:stretch>
        </p:blipFill>
        <p:spPr bwMode="auto">
          <a:xfrm>
            <a:off x="556330" y="1484784"/>
            <a:ext cx="3855913" cy="504329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57200" y="274638"/>
            <a:ext cx="8229600" cy="1210146"/>
          </a:xfrm>
        </p:spPr>
        <p:txBody>
          <a:bodyPr>
            <a:normAutofit/>
          </a:bodyPr>
          <a:lstStyle/>
          <a:p>
            <a:r>
              <a:rPr lang="ru-RU" b="1" dirty="0" err="1" smtClean="0"/>
              <a:t>Аудирование</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4932040" y="2132856"/>
            <a:ext cx="3888432" cy="2554545"/>
          </a:xfrm>
          <a:prstGeom prst="rect">
            <a:avLst/>
          </a:prstGeom>
        </p:spPr>
        <p:txBody>
          <a:bodyPr wrap="square">
            <a:spAutoFit/>
          </a:bodyPr>
          <a:lstStyle/>
          <a:p>
            <a:pPr algn="ctr"/>
            <a:r>
              <a:rPr lang="ru-RU" sz="3200" dirty="0" smtClean="0">
                <a:latin typeface="Times New Roman" pitchFamily="18" charset="0"/>
                <a:cs typeface="Times New Roman" pitchFamily="18" charset="0"/>
              </a:rPr>
              <a:t>15 вопросов:</a:t>
            </a:r>
          </a:p>
          <a:p>
            <a:pPr algn="ctr">
              <a:buFont typeface="Arial" pitchFamily="34" charset="0"/>
              <a:buChar char="•"/>
            </a:pPr>
            <a:r>
              <a:rPr lang="ru-RU" sz="3200" dirty="0" smtClean="0">
                <a:latin typeface="Times New Roman" pitchFamily="18" charset="0"/>
                <a:cs typeface="Times New Roman" pitchFamily="18" charset="0"/>
              </a:rPr>
              <a:t> </a:t>
            </a:r>
            <a:r>
              <a:rPr lang="ru-RU" sz="3200" dirty="0">
                <a:latin typeface="Times New Roman" pitchFamily="18" charset="0"/>
                <a:cs typeface="Times New Roman" pitchFamily="18" charset="0"/>
              </a:rPr>
              <a:t>верно/ложно</a:t>
            </a:r>
          </a:p>
          <a:p>
            <a:pPr algn="ctr">
              <a:buFont typeface="Arial" pitchFamily="34" charset="0"/>
              <a:buChar char="•"/>
            </a:pPr>
            <a:r>
              <a:rPr lang="ru-RU" sz="3200" dirty="0" smtClean="0">
                <a:latin typeface="Times New Roman" pitchFamily="18" charset="0"/>
                <a:cs typeface="Times New Roman" pitchFamily="18" charset="0"/>
              </a:rPr>
              <a:t> 3 варианта ответа</a:t>
            </a:r>
          </a:p>
          <a:p>
            <a:pPr algn="ctr"/>
            <a:endParaRPr lang="ru-RU" sz="3200" dirty="0" smtClean="0">
              <a:latin typeface="Times New Roman" pitchFamily="18" charset="0"/>
              <a:cs typeface="Times New Roman" pitchFamily="18" charset="0"/>
            </a:endParaRPr>
          </a:p>
          <a:p>
            <a:pPr algn="ctr"/>
            <a:r>
              <a:rPr lang="ru-RU" sz="3200" dirty="0" smtClean="0">
                <a:latin typeface="Times New Roman" pitchFamily="18" charset="0"/>
                <a:cs typeface="Times New Roman" pitchFamily="18" charset="0"/>
              </a:rPr>
              <a:t> максимум 15 баллов</a:t>
            </a:r>
            <a:endParaRPr lang="ru-RU" sz="3200" dirty="0">
              <a:latin typeface="Times New Roman" pitchFamily="18" charset="0"/>
              <a:cs typeface="Times New Roman" pitchFamily="18" charset="0"/>
            </a:endParaRPr>
          </a:p>
        </p:txBody>
      </p:sp>
      <p:pic>
        <p:nvPicPr>
          <p:cNvPr id="20484" name="Picture 4" descr="https://selfstudy-club.ru/wp-content/uploads/2020/01/2-1-945x1236.jpg"/>
          <p:cNvPicPr>
            <a:picLocks noChangeAspect="1" noChangeArrowheads="1"/>
          </p:cNvPicPr>
          <p:nvPr/>
        </p:nvPicPr>
        <p:blipFill>
          <a:blip r:embed="rId3" cstate="print"/>
          <a:srcRect/>
          <a:stretch>
            <a:fillRect/>
          </a:stretch>
        </p:blipFill>
        <p:spPr bwMode="auto">
          <a:xfrm>
            <a:off x="556330" y="1484784"/>
            <a:ext cx="3855913" cy="504329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pic>
        <p:nvPicPr>
          <p:cNvPr id="8" name="Picture 4" descr="https://selfstudy-club.ru/wp-content/uploads/2020/01/2-1-945x1236.jpg"/>
          <p:cNvPicPr>
            <a:picLocks noChangeAspect="1" noChangeArrowheads="1"/>
          </p:cNvPicPr>
          <p:nvPr/>
        </p:nvPicPr>
        <p:blipFill>
          <a:blip r:embed="rId3" cstate="print"/>
          <a:srcRect/>
          <a:stretch>
            <a:fillRect/>
          </a:stretch>
        </p:blipFill>
        <p:spPr bwMode="auto">
          <a:xfrm>
            <a:off x="7306911" y="2276872"/>
            <a:ext cx="1737969" cy="2273153"/>
          </a:xfrm>
          <a:prstGeom prst="rect">
            <a:avLst/>
          </a:prstGeom>
          <a:ln>
            <a:noFill/>
          </a:ln>
          <a:effectLst>
            <a:softEdge rad="112500"/>
          </a:effectLst>
        </p:spPr>
      </p:pic>
      <p:sp>
        <p:nvSpPr>
          <p:cNvPr id="2" name="Прямоугольник 1"/>
          <p:cNvSpPr/>
          <p:nvPr/>
        </p:nvSpPr>
        <p:spPr>
          <a:xfrm>
            <a:off x="249928" y="476672"/>
            <a:ext cx="6904384" cy="56802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r>
              <a:rPr lang="ru-RU" b="1" dirty="0">
                <a:latin typeface="Times New Roman" pitchFamily="18" charset="0"/>
                <a:cs typeface="Times New Roman" pitchFamily="18" charset="0"/>
              </a:rPr>
              <a:t>Задание 1. </a:t>
            </a:r>
            <a:r>
              <a:rPr lang="ru-RU" dirty="0">
                <a:latin typeface="Times New Roman" pitchFamily="18" charset="0"/>
                <a:cs typeface="Times New Roman" pitchFamily="18" charset="0"/>
              </a:rPr>
              <a:t>Прослушай текст и ответь на вопрос, правдиво ли данное утверждение или ложно (</a:t>
            </a:r>
            <a:r>
              <a:rPr lang="ru-RU" dirty="0" err="1">
                <a:latin typeface="Times New Roman" pitchFamily="18" charset="0"/>
                <a:cs typeface="Times New Roman" pitchFamily="18" charset="0"/>
              </a:rPr>
              <a:t>verdadero</a:t>
            </a:r>
            <a:r>
              <a:rPr lang="ru-RU" dirty="0">
                <a:latin typeface="Times New Roman" pitchFamily="18" charset="0"/>
                <a:cs typeface="Times New Roman" pitchFamily="18" charset="0"/>
              </a:rPr>
              <a:t> o </a:t>
            </a:r>
            <a:r>
              <a:rPr lang="ru-RU" dirty="0" err="1">
                <a:latin typeface="Times New Roman" pitchFamily="18" charset="0"/>
                <a:cs typeface="Times New Roman" pitchFamily="18" charset="0"/>
              </a:rPr>
              <a:t>falso</a:t>
            </a:r>
            <a:r>
              <a:rPr lang="ru-RU" dirty="0">
                <a:latin typeface="Times New Roman" pitchFamily="18" charset="0"/>
                <a:cs typeface="Times New Roman" pitchFamily="18" charset="0"/>
              </a:rPr>
              <a:t>). Укажи выбранные варианты (a, b) в бланк ответов соответствующей буквой.</a:t>
            </a:r>
          </a:p>
          <a:p>
            <a:pPr algn="just"/>
            <a:r>
              <a:rPr lang="es-ES" dirty="0" smtClean="0">
                <a:latin typeface="Times New Roman" pitchFamily="18" charset="0"/>
                <a:cs typeface="Times New Roman" pitchFamily="18" charset="0"/>
              </a:rPr>
              <a:t>1</a:t>
            </a:r>
            <a:r>
              <a:rPr lang="es-ES" dirty="0">
                <a:latin typeface="Times New Roman" pitchFamily="18" charset="0"/>
                <a:cs typeface="Times New Roman" pitchFamily="18" charset="0"/>
              </a:rPr>
              <a:t>. Dar la vuelta al mundo en bicicleta es lo más difícil que Álvaro ha hecho en su vida.</a:t>
            </a:r>
          </a:p>
          <a:p>
            <a:pPr algn="just"/>
            <a:r>
              <a:rPr lang="es-ES" dirty="0">
                <a:latin typeface="Times New Roman" pitchFamily="18" charset="0"/>
                <a:cs typeface="Times New Roman" pitchFamily="18" charset="0"/>
              </a:rPr>
              <a:t>a) verdadero </a:t>
            </a:r>
            <a:r>
              <a:rPr lang="es-ES" dirty="0">
                <a:solidFill>
                  <a:srgbClr val="FF0000"/>
                </a:solidFill>
                <a:latin typeface="Times New Roman" pitchFamily="18" charset="0"/>
                <a:cs typeface="Times New Roman" pitchFamily="18" charset="0"/>
              </a:rPr>
              <a:t>b) falso </a:t>
            </a:r>
          </a:p>
          <a:p>
            <a:pPr algn="just"/>
            <a:r>
              <a:rPr lang="es-ES" dirty="0">
                <a:latin typeface="Times New Roman" pitchFamily="18" charset="0"/>
                <a:cs typeface="Times New Roman" pitchFamily="18" charset="0"/>
              </a:rPr>
              <a:t>2. Álvaro terminó la carrera de Derecho.</a:t>
            </a:r>
          </a:p>
          <a:p>
            <a:pPr algn="just"/>
            <a:r>
              <a:rPr lang="es-ES" dirty="0">
                <a:latin typeface="Times New Roman" pitchFamily="18" charset="0"/>
                <a:cs typeface="Times New Roman" pitchFamily="18" charset="0"/>
              </a:rPr>
              <a:t>a) verdadero </a:t>
            </a:r>
            <a:r>
              <a:rPr lang="es-ES" dirty="0">
                <a:solidFill>
                  <a:srgbClr val="FF0000"/>
                </a:solidFill>
                <a:latin typeface="Times New Roman" pitchFamily="18" charset="0"/>
                <a:cs typeface="Times New Roman" pitchFamily="18" charset="0"/>
              </a:rPr>
              <a:t>b) falso </a:t>
            </a:r>
          </a:p>
          <a:p>
            <a:pPr algn="just"/>
            <a:r>
              <a:rPr lang="es-ES" dirty="0">
                <a:latin typeface="Times New Roman" pitchFamily="18" charset="0"/>
                <a:cs typeface="Times New Roman" pitchFamily="18" charset="0"/>
              </a:rPr>
              <a:t>3. Según los cálculos de Álvaro hay más de 150 países en el mundo.</a:t>
            </a:r>
          </a:p>
          <a:p>
            <a:pPr algn="just"/>
            <a:r>
              <a:rPr lang="es-ES" dirty="0">
                <a:solidFill>
                  <a:srgbClr val="FF0000"/>
                </a:solidFill>
                <a:latin typeface="Times New Roman" pitchFamily="18" charset="0"/>
                <a:cs typeface="Times New Roman" pitchFamily="18" charset="0"/>
              </a:rPr>
              <a:t>a) verdadero </a:t>
            </a:r>
            <a:r>
              <a:rPr lang="es-ES" dirty="0">
                <a:latin typeface="Times New Roman" pitchFamily="18" charset="0"/>
                <a:cs typeface="Times New Roman" pitchFamily="18" charset="0"/>
              </a:rPr>
              <a:t>b) falso </a:t>
            </a:r>
          </a:p>
          <a:p>
            <a:pPr algn="just"/>
            <a:r>
              <a:rPr lang="es-ES" dirty="0">
                <a:latin typeface="Times New Roman" pitchFamily="18" charset="0"/>
                <a:cs typeface="Times New Roman" pitchFamily="18" charset="0"/>
              </a:rPr>
              <a:t>4. Álvaro se siente orgulloso de ser payaso.</a:t>
            </a:r>
          </a:p>
          <a:p>
            <a:pPr algn="just"/>
            <a:r>
              <a:rPr lang="es-ES" dirty="0">
                <a:solidFill>
                  <a:srgbClr val="FF0000"/>
                </a:solidFill>
                <a:latin typeface="Times New Roman" pitchFamily="18" charset="0"/>
                <a:cs typeface="Times New Roman" pitchFamily="18" charset="0"/>
              </a:rPr>
              <a:t>a) verdadero </a:t>
            </a:r>
            <a:r>
              <a:rPr lang="es-ES" dirty="0">
                <a:latin typeface="Times New Roman" pitchFamily="18" charset="0"/>
                <a:cs typeface="Times New Roman" pitchFamily="18" charset="0"/>
              </a:rPr>
              <a:t>b) falso </a:t>
            </a:r>
          </a:p>
          <a:p>
            <a:pPr algn="just"/>
            <a:r>
              <a:rPr lang="es-ES" dirty="0">
                <a:latin typeface="Times New Roman" pitchFamily="18" charset="0"/>
                <a:cs typeface="Times New Roman" pitchFamily="18" charset="0"/>
              </a:rPr>
              <a:t>5. Álvaro vendió su bicicleta para terminar de pagar el viaje.</a:t>
            </a:r>
          </a:p>
          <a:p>
            <a:pPr algn="just"/>
            <a:r>
              <a:rPr lang="es-ES" dirty="0">
                <a:latin typeface="Times New Roman" pitchFamily="18" charset="0"/>
                <a:cs typeface="Times New Roman" pitchFamily="18" charset="0"/>
              </a:rPr>
              <a:t>a) verdadero </a:t>
            </a:r>
            <a:r>
              <a:rPr lang="es-ES" dirty="0">
                <a:solidFill>
                  <a:srgbClr val="FF0000"/>
                </a:solidFill>
                <a:latin typeface="Times New Roman" pitchFamily="18" charset="0"/>
                <a:cs typeface="Times New Roman" pitchFamily="18" charset="0"/>
              </a:rPr>
              <a:t>b) falso </a:t>
            </a:r>
          </a:p>
          <a:p>
            <a:pPr algn="just"/>
            <a:r>
              <a:rPr lang="es-ES" dirty="0">
                <a:latin typeface="Times New Roman" pitchFamily="18" charset="0"/>
                <a:cs typeface="Times New Roman" pitchFamily="18" charset="0"/>
              </a:rPr>
              <a:t>6. En palabras de Álvaro, el primer paso para hacer realidad un sueño es ponerle fecha.</a:t>
            </a:r>
          </a:p>
          <a:p>
            <a:pPr algn="just"/>
            <a:r>
              <a:rPr lang="es-ES" dirty="0">
                <a:solidFill>
                  <a:srgbClr val="FF0000"/>
                </a:solidFill>
                <a:latin typeface="Times New Roman" pitchFamily="18" charset="0"/>
                <a:cs typeface="Times New Roman" pitchFamily="18" charset="0"/>
              </a:rPr>
              <a:t>a) verdadero </a:t>
            </a:r>
            <a:r>
              <a:rPr lang="es-ES" dirty="0">
                <a:latin typeface="Times New Roman" pitchFamily="18" charset="0"/>
                <a:cs typeface="Times New Roman" pitchFamily="18" charset="0"/>
              </a:rPr>
              <a:t>b) falso </a:t>
            </a:r>
          </a:p>
          <a:p>
            <a:pPr algn="just"/>
            <a:r>
              <a:rPr lang="es-ES" dirty="0">
                <a:latin typeface="Times New Roman" pitchFamily="18" charset="0"/>
                <a:cs typeface="Times New Roman" pitchFamily="18" charset="0"/>
              </a:rPr>
              <a:t>7. Álvaro recorrió África por la costa este.</a:t>
            </a:r>
          </a:p>
          <a:p>
            <a:pPr algn="just"/>
            <a:r>
              <a:rPr lang="es-ES" dirty="0">
                <a:latin typeface="Times New Roman" pitchFamily="18" charset="0"/>
                <a:cs typeface="Times New Roman" pitchFamily="18" charset="0"/>
              </a:rPr>
              <a:t>a) verdadero </a:t>
            </a:r>
            <a:r>
              <a:rPr lang="es-ES" dirty="0">
                <a:solidFill>
                  <a:srgbClr val="FF0000"/>
                </a:solidFill>
                <a:latin typeface="Times New Roman" pitchFamily="18" charset="0"/>
                <a:cs typeface="Times New Roman" pitchFamily="18" charset="0"/>
              </a:rPr>
              <a:t>b) falso </a:t>
            </a:r>
          </a:p>
        </p:txBody>
      </p:sp>
    </p:spTree>
    <p:extLst>
      <p:ext uri="{BB962C8B-B14F-4D97-AF65-F5344CB8AC3E}">
        <p14:creationId xmlns:p14="http://schemas.microsoft.com/office/powerpoint/2010/main" val="42118590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251520" y="0"/>
            <a:ext cx="8640960" cy="685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s-ES" sz="1200" b="1" dirty="0">
                <a:latin typeface="Times New Roman" pitchFamily="18" charset="0"/>
                <a:cs typeface="Times New Roman" pitchFamily="18" charset="0"/>
              </a:rPr>
              <a:t>Задание 2. </a:t>
            </a:r>
            <a:r>
              <a:rPr lang="es-ES" sz="1200" dirty="0">
                <a:latin typeface="Times New Roman" pitchFamily="18" charset="0"/>
                <a:cs typeface="Times New Roman" pitchFamily="18" charset="0"/>
              </a:rPr>
              <a:t>Прослушай текст ещё раз и ответь на поставленные вопросы, выбрав вариант ответа из трёх предложенных. Укажи выбранные варианты (a, b, с) в бланк ответов соответствующей буквой</a:t>
            </a:r>
            <a:r>
              <a:rPr lang="es-ES" sz="1200" dirty="0" smtClean="0">
                <a:latin typeface="Times New Roman" pitchFamily="18" charset="0"/>
                <a:cs typeface="Times New Roman" pitchFamily="18" charset="0"/>
              </a:rPr>
              <a:t>.</a:t>
            </a:r>
            <a:endParaRPr lang="ru-RU" sz="1200" dirty="0" smtClean="0">
              <a:latin typeface="Times New Roman" pitchFamily="18" charset="0"/>
              <a:cs typeface="Times New Roman" pitchFamily="18" charset="0"/>
            </a:endParaRPr>
          </a:p>
          <a:p>
            <a:endParaRPr lang="es-ES" sz="1200" dirty="0">
              <a:latin typeface="Times New Roman" pitchFamily="18" charset="0"/>
              <a:cs typeface="Times New Roman" pitchFamily="18" charset="0"/>
            </a:endParaRPr>
          </a:p>
          <a:p>
            <a:r>
              <a:rPr lang="es-ES" sz="1200" dirty="0">
                <a:latin typeface="Times New Roman" pitchFamily="18" charset="0"/>
                <a:cs typeface="Times New Roman" pitchFamily="18" charset="0"/>
              </a:rPr>
              <a:t>8. Álvaro estudiaba … horas al día.</a:t>
            </a:r>
          </a:p>
          <a:p>
            <a:r>
              <a:rPr lang="es-ES" sz="1200" dirty="0">
                <a:latin typeface="Times New Roman" pitchFamily="18" charset="0"/>
                <a:cs typeface="Times New Roman" pitchFamily="18" charset="0"/>
              </a:rPr>
              <a:t>a) 10 </a:t>
            </a:r>
          </a:p>
          <a:p>
            <a:r>
              <a:rPr lang="es-ES" sz="1200" dirty="0">
                <a:latin typeface="Times New Roman" pitchFamily="18" charset="0"/>
                <a:cs typeface="Times New Roman" pitchFamily="18" charset="0"/>
              </a:rPr>
              <a:t>b) 8 </a:t>
            </a:r>
          </a:p>
          <a:p>
            <a:r>
              <a:rPr lang="es-ES" sz="1200" dirty="0">
                <a:solidFill>
                  <a:srgbClr val="FF0000"/>
                </a:solidFill>
                <a:latin typeface="Times New Roman" pitchFamily="18" charset="0"/>
                <a:cs typeface="Times New Roman" pitchFamily="18" charset="0"/>
              </a:rPr>
              <a:t>c) 9</a:t>
            </a:r>
          </a:p>
          <a:p>
            <a:r>
              <a:rPr lang="es-ES" sz="1200" dirty="0">
                <a:latin typeface="Times New Roman" pitchFamily="18" charset="0"/>
                <a:cs typeface="Times New Roman" pitchFamily="18" charset="0"/>
              </a:rPr>
              <a:t>9. Álvaro recorrió más de 31.000 kilómetros en bicicleta por el continente…</a:t>
            </a:r>
          </a:p>
          <a:p>
            <a:r>
              <a:rPr lang="es-ES" sz="1200" dirty="0">
                <a:latin typeface="Times New Roman" pitchFamily="18" charset="0"/>
                <a:cs typeface="Times New Roman" pitchFamily="18" charset="0"/>
              </a:rPr>
              <a:t>a) asiático</a:t>
            </a:r>
          </a:p>
          <a:p>
            <a:r>
              <a:rPr lang="es-ES" sz="1200" dirty="0">
                <a:latin typeface="Times New Roman" pitchFamily="18" charset="0"/>
                <a:cs typeface="Times New Roman" pitchFamily="18" charset="0"/>
              </a:rPr>
              <a:t>b) africano</a:t>
            </a:r>
          </a:p>
          <a:p>
            <a:r>
              <a:rPr lang="es-ES" sz="1200" dirty="0">
                <a:solidFill>
                  <a:srgbClr val="FF0000"/>
                </a:solidFill>
                <a:latin typeface="Times New Roman" pitchFamily="18" charset="0"/>
                <a:cs typeface="Times New Roman" pitchFamily="18" charset="0"/>
              </a:rPr>
              <a:t>c) americano </a:t>
            </a:r>
          </a:p>
          <a:p>
            <a:r>
              <a:rPr lang="es-ES" sz="1200" dirty="0">
                <a:latin typeface="Times New Roman" pitchFamily="18" charset="0"/>
                <a:cs typeface="Times New Roman" pitchFamily="18" charset="0"/>
              </a:rPr>
              <a:t>10. Según Álvaro es común escuchar la palabra «payaso» en un …</a:t>
            </a:r>
          </a:p>
          <a:p>
            <a:r>
              <a:rPr lang="es-ES" sz="1200" dirty="0">
                <a:latin typeface="Times New Roman" pitchFamily="18" charset="0"/>
                <a:cs typeface="Times New Roman" pitchFamily="18" charset="0"/>
              </a:rPr>
              <a:t>a) mercado de barrio</a:t>
            </a:r>
          </a:p>
          <a:p>
            <a:r>
              <a:rPr lang="es-ES" sz="1200" dirty="0">
                <a:solidFill>
                  <a:srgbClr val="FF0000"/>
                </a:solidFill>
                <a:latin typeface="Times New Roman" pitchFamily="18" charset="0"/>
                <a:cs typeface="Times New Roman" pitchFamily="18" charset="0"/>
              </a:rPr>
              <a:t>b) accidente de tráco</a:t>
            </a:r>
          </a:p>
          <a:p>
            <a:r>
              <a:rPr lang="es-ES" sz="1200" dirty="0">
                <a:latin typeface="Times New Roman" pitchFamily="18" charset="0"/>
                <a:cs typeface="Times New Roman" pitchFamily="18" charset="0"/>
              </a:rPr>
              <a:t>c) show de circo</a:t>
            </a:r>
          </a:p>
          <a:p>
            <a:r>
              <a:rPr lang="es-ES" sz="1200" dirty="0">
                <a:latin typeface="Times New Roman" pitchFamily="18" charset="0"/>
                <a:cs typeface="Times New Roman" pitchFamily="18" charset="0"/>
              </a:rPr>
              <a:t>11. Álvaro no tenía dinero para dormir en un hotel así que pasó varias noches en…</a:t>
            </a:r>
          </a:p>
          <a:p>
            <a:r>
              <a:rPr lang="es-ES" sz="1200" dirty="0">
                <a:solidFill>
                  <a:srgbClr val="FF0000"/>
                </a:solidFill>
                <a:latin typeface="Times New Roman" pitchFamily="18" charset="0"/>
                <a:cs typeface="Times New Roman" pitchFamily="18" charset="0"/>
              </a:rPr>
              <a:t>a) iglesias </a:t>
            </a:r>
          </a:p>
          <a:p>
            <a:r>
              <a:rPr lang="es-ES" sz="1200" dirty="0">
                <a:latin typeface="Times New Roman" pitchFamily="18" charset="0"/>
                <a:cs typeface="Times New Roman" pitchFamily="18" charset="0"/>
              </a:rPr>
              <a:t>b) parques </a:t>
            </a:r>
          </a:p>
          <a:p>
            <a:r>
              <a:rPr lang="es-ES" sz="1200" dirty="0">
                <a:latin typeface="Times New Roman" pitchFamily="18" charset="0"/>
                <a:cs typeface="Times New Roman" pitchFamily="18" charset="0"/>
              </a:rPr>
              <a:t>c) estaciones de tren</a:t>
            </a:r>
          </a:p>
          <a:p>
            <a:r>
              <a:rPr lang="es-ES" sz="1200" dirty="0">
                <a:latin typeface="Times New Roman" pitchFamily="18" charset="0"/>
                <a:cs typeface="Times New Roman" pitchFamily="18" charset="0"/>
              </a:rPr>
              <a:t>12. El primer libro de Álvaro lleva como título …</a:t>
            </a:r>
          </a:p>
          <a:p>
            <a:r>
              <a:rPr lang="es-ES" sz="1200" dirty="0">
                <a:solidFill>
                  <a:srgbClr val="FF0000"/>
                </a:solidFill>
                <a:latin typeface="Times New Roman" pitchFamily="18" charset="0"/>
                <a:cs typeface="Times New Roman" pitchFamily="18" charset="0"/>
              </a:rPr>
              <a:t>a) «Kilómetros de sonrisas»</a:t>
            </a:r>
          </a:p>
          <a:p>
            <a:r>
              <a:rPr lang="es-ES" sz="1200" dirty="0">
                <a:latin typeface="Times New Roman" pitchFamily="18" charset="0"/>
                <a:cs typeface="Times New Roman" pitchFamily="18" charset="0"/>
              </a:rPr>
              <a:t>b) «Risas y kilómetros»</a:t>
            </a:r>
          </a:p>
          <a:p>
            <a:r>
              <a:rPr lang="es-ES" sz="1200" dirty="0">
                <a:latin typeface="Times New Roman" pitchFamily="18" charset="0"/>
                <a:cs typeface="Times New Roman" pitchFamily="18" charset="0"/>
              </a:rPr>
              <a:t>c) «Sonrisas de un kilómetro»</a:t>
            </a:r>
          </a:p>
          <a:p>
            <a:r>
              <a:rPr lang="es-ES" sz="1200" dirty="0">
                <a:latin typeface="Times New Roman" pitchFamily="18" charset="0"/>
                <a:cs typeface="Times New Roman" pitchFamily="18" charset="0"/>
              </a:rPr>
              <a:t>13. Álvaro empezó su vuelta al mundo …</a:t>
            </a:r>
          </a:p>
          <a:p>
            <a:r>
              <a:rPr lang="es-ES" sz="1200" dirty="0">
                <a:latin typeface="Times New Roman" pitchFamily="18" charset="0"/>
                <a:cs typeface="Times New Roman" pitchFamily="18" charset="0"/>
              </a:rPr>
              <a:t>a) a principios del 2004</a:t>
            </a:r>
          </a:p>
          <a:p>
            <a:r>
              <a:rPr lang="es-ES" sz="1200" dirty="0">
                <a:latin typeface="Times New Roman" pitchFamily="18" charset="0"/>
                <a:cs typeface="Times New Roman" pitchFamily="18" charset="0"/>
              </a:rPr>
              <a:t>b) a mediados del 2004</a:t>
            </a:r>
          </a:p>
          <a:p>
            <a:r>
              <a:rPr lang="es-ES" sz="1200" dirty="0">
                <a:solidFill>
                  <a:srgbClr val="FF0000"/>
                </a:solidFill>
                <a:latin typeface="Times New Roman" pitchFamily="18" charset="0"/>
                <a:cs typeface="Times New Roman" pitchFamily="18" charset="0"/>
              </a:rPr>
              <a:t>c) a finales del 2004</a:t>
            </a:r>
          </a:p>
          <a:p>
            <a:r>
              <a:rPr lang="es-ES" sz="1200" dirty="0">
                <a:latin typeface="Times New Roman" pitchFamily="18" charset="0"/>
                <a:cs typeface="Times New Roman" pitchFamily="18" charset="0"/>
              </a:rPr>
              <a:t>14. Álvaro empezó su vuelta al mundo al partir de una ciudad en el …</a:t>
            </a:r>
          </a:p>
          <a:p>
            <a:r>
              <a:rPr lang="es-ES" sz="1200" dirty="0">
                <a:latin typeface="Times New Roman" pitchFamily="18" charset="0"/>
                <a:cs typeface="Times New Roman" pitchFamily="18" charset="0"/>
              </a:rPr>
              <a:t>a) este de España</a:t>
            </a:r>
          </a:p>
          <a:p>
            <a:r>
              <a:rPr lang="es-ES" sz="1200" dirty="0">
                <a:solidFill>
                  <a:srgbClr val="FF0000"/>
                </a:solidFill>
                <a:latin typeface="Times New Roman" pitchFamily="18" charset="0"/>
                <a:cs typeface="Times New Roman" pitchFamily="18" charset="0"/>
              </a:rPr>
              <a:t>b) norte de España</a:t>
            </a:r>
          </a:p>
          <a:p>
            <a:r>
              <a:rPr lang="es-ES" sz="1200" dirty="0">
                <a:latin typeface="Times New Roman" pitchFamily="18" charset="0"/>
                <a:cs typeface="Times New Roman" pitchFamily="18" charset="0"/>
              </a:rPr>
              <a:t>c) sur de España</a:t>
            </a:r>
          </a:p>
          <a:p>
            <a:r>
              <a:rPr lang="es-ES" sz="1200" dirty="0">
                <a:latin typeface="Times New Roman" pitchFamily="18" charset="0"/>
                <a:cs typeface="Times New Roman" pitchFamily="18" charset="0"/>
              </a:rPr>
              <a:t>15. La casa de Álvaro es una …</a:t>
            </a:r>
          </a:p>
          <a:p>
            <a:r>
              <a:rPr lang="es-ES" sz="1200" dirty="0">
                <a:latin typeface="Times New Roman" pitchFamily="18" charset="0"/>
                <a:cs typeface="Times New Roman" pitchFamily="18" charset="0"/>
              </a:rPr>
              <a:t>a) tienda de campaña</a:t>
            </a:r>
          </a:p>
          <a:p>
            <a:r>
              <a:rPr lang="es-ES" sz="1200" dirty="0">
                <a:solidFill>
                  <a:srgbClr val="FF0000"/>
                </a:solidFill>
                <a:latin typeface="Times New Roman" pitchFamily="18" charset="0"/>
                <a:cs typeface="Times New Roman" pitchFamily="18" charset="0"/>
              </a:rPr>
              <a:t>b) autocaravana</a:t>
            </a:r>
          </a:p>
          <a:p>
            <a:r>
              <a:rPr lang="es-ES" sz="1200" dirty="0">
                <a:latin typeface="Times New Roman" pitchFamily="18" charset="0"/>
                <a:cs typeface="Times New Roman" pitchFamily="18" charset="0"/>
              </a:rPr>
              <a:t>c) hamaca</a:t>
            </a:r>
          </a:p>
        </p:txBody>
      </p:sp>
    </p:spTree>
    <p:extLst>
      <p:ext uri="{BB962C8B-B14F-4D97-AF65-F5344CB8AC3E}">
        <p14:creationId xmlns:p14="http://schemas.microsoft.com/office/powerpoint/2010/main" val="5910708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251520" y="0"/>
            <a:ext cx="8640960" cy="685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indent="457200" algn="just">
              <a:lnSpc>
                <a:spcPct val="115000"/>
              </a:lnSpc>
              <a:spcAft>
                <a:spcPts val="1000"/>
              </a:spcAft>
            </a:pPr>
            <a:r>
              <a:rPr lang="es-ES" sz="1400" dirty="0" smtClean="0">
                <a:latin typeface="Times New Roman"/>
                <a:ea typeface="Calibri"/>
                <a:cs typeface="Times New Roman"/>
              </a:rPr>
              <a:t>Mi </a:t>
            </a:r>
            <a:r>
              <a:rPr lang="es-ES" sz="1400" dirty="0">
                <a:latin typeface="Times New Roman"/>
                <a:ea typeface="Calibri"/>
                <a:cs typeface="Times New Roman"/>
              </a:rPr>
              <a:t>nombre es Álvaro Neil, el famoso payaso en bicicleta, y os voy a contar una historia. Yo he estudiado la carrera de Derecho. Durante cinco años estuve estudiando nueve horas al día. Es lo más duro que he hecho en mi vida. Más incluso que la vuelta al mundo en bicicleta. Llegué a aprobar unos exámenes, pero no todos, así que decidí dejarlo. Y encontré trabajo en una notaría, pero un día pensé: «Quizás hay otras formas de vivir». Yo tenía una enfermedad que se llama «mapamunditis», eso es que ves un mapa del mundo y dices: «Ay, ¿cómo será China? ¿Y cómo será Australia? ¿Y Bután? ¿Y Nepal? ¿Y…?». Y entonces echas números y dices: «A ver, yo trabajo, así que tengo un mes de vacaciones al año». Si sumo los países que hay en el mundo, creo que son más de 190. Yo necesitaría más de 190 meses de vacaciones. Imposible. </a:t>
            </a:r>
          </a:p>
          <a:p>
            <a:pPr indent="457200" algn="just">
              <a:lnSpc>
                <a:spcPct val="115000"/>
              </a:lnSpc>
              <a:spcAft>
                <a:spcPts val="1000"/>
              </a:spcAft>
            </a:pPr>
            <a:r>
              <a:rPr lang="es-ES" sz="1400" dirty="0">
                <a:latin typeface="Times New Roman"/>
                <a:ea typeface="Calibri"/>
                <a:cs typeface="Times New Roman"/>
              </a:rPr>
              <a:t>El trabajo me daba dinero, pero me quitaba tiempo. Así que la intuición me dijo que podría hacer otra cosa con mi vida. Y probé suerte. El ocho de octubre de 2001 empecé a recorrer en bicicleta América del Sur. Un viaje de año y medio. Más de 31.000 kilómetros. </a:t>
            </a:r>
          </a:p>
          <a:p>
            <a:pPr indent="457200" algn="just">
              <a:lnSpc>
                <a:spcPct val="115000"/>
              </a:lnSpc>
              <a:spcAft>
                <a:spcPts val="1000"/>
              </a:spcAft>
            </a:pPr>
            <a:r>
              <a:rPr lang="es-ES" sz="1400" dirty="0">
                <a:latin typeface="Times New Roman"/>
                <a:ea typeface="Calibri"/>
                <a:cs typeface="Times New Roman"/>
              </a:rPr>
              <a:t>Cuando yo trabajaba en Madrid, hacía shows de payaso. Yo soy de las pocas personas a las que les llamas payaso y no se enfadan. Cuando yo escucho en un accidente de tráfico: «¿Pero no me viste que venía? ¡Payaso!». Digo: «¡Eh, ese soy yo!». A nadie le llamas policía, bombero, carpintero… Pero «payaso» parece un insulto. Yo soy payaso a mucho honor. Y decidí llevarme el payaso conmigo a Sudamérica. Pero no lo llevé para ganar dinero, lo llevé para regalar alegría en lugares pobres: en orfanatos, en cárceles… Entonces, diréis: «Bueno, ¿y cómo financiaste el viaje?» Pues vendí el coche que tenía y con el dinero pagué el viaje. Pero no me duro mucho ese dinero. Así que tuve que ir pidiendo alojamiento en bibliotecas, en iglesias… He dormido en lugares increíbles. Y al terminar ese viaje, volví. Y todos pensaron: «¿Ya te has curado?». Y digo: «No, ahora es peor. Ahora tengo que dar la vuelta al mundo.». </a:t>
            </a:r>
          </a:p>
          <a:p>
            <a:pPr indent="457200" algn="just">
              <a:lnSpc>
                <a:spcPct val="115000"/>
              </a:lnSpc>
              <a:spcAft>
                <a:spcPts val="1000"/>
              </a:spcAft>
            </a:pPr>
            <a:r>
              <a:rPr lang="es-ES" sz="1400" dirty="0">
                <a:latin typeface="Times New Roman"/>
                <a:ea typeface="Calibri"/>
                <a:cs typeface="Times New Roman"/>
              </a:rPr>
              <a:t>Es que los sueños cuando son de verdad intensos y nacen del fondo del corazón, te cambian la vida. Y a mí me la cambiaron. Escribí un libro de aquella experiencia, se llama Kilómetros de sonrisas. Y en el libro escribí: «El autor se irá a dar la vuelta al mundo el 19 de noviembre del 2004». ¿Sabéis por qué puse una fecha? Porque los sueños solo los cumples cuando les pones fecha. Así que el 19 de noviembre del 2004 salí de Oviedo, recorrí España, entré a África, recorrí África por la costa oeste. Seguí por Asia, Oriente Medio, y al terminar, me compré una autocaravana y ahora vivo en ella. Vivo en el presente, porque para mí es el mejor país que existe</a:t>
            </a:r>
            <a:r>
              <a:rPr lang="es-ES" sz="1400" dirty="0" smtClean="0">
                <a:latin typeface="Times New Roman"/>
                <a:ea typeface="Calibri"/>
                <a:cs typeface="Times New Roman"/>
              </a:rPr>
              <a:t>.</a:t>
            </a:r>
            <a:endParaRPr lang="es-ES" sz="1400" dirty="0">
              <a:latin typeface="Times New Roman"/>
              <a:ea typeface="Calibri"/>
              <a:cs typeface="Times New Roman"/>
            </a:endParaRPr>
          </a:p>
        </p:txBody>
      </p:sp>
    </p:spTree>
    <p:extLst>
      <p:ext uri="{BB962C8B-B14F-4D97-AF65-F5344CB8AC3E}">
        <p14:creationId xmlns:p14="http://schemas.microsoft.com/office/powerpoint/2010/main" val="4279780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67544" y="116632"/>
            <a:ext cx="8229600" cy="1210146"/>
          </a:xfrm>
        </p:spPr>
        <p:txBody>
          <a:bodyPr>
            <a:normAutofit/>
          </a:bodyPr>
          <a:lstStyle/>
          <a:p>
            <a:r>
              <a:rPr lang="ru-RU" b="1" dirty="0" smtClean="0"/>
              <a:t>Лексико-грамматический тест</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5724128" y="1628800"/>
            <a:ext cx="3168352" cy="3539430"/>
          </a:xfrm>
          <a:prstGeom prst="rect">
            <a:avLst/>
          </a:prstGeom>
        </p:spPr>
        <p:txBody>
          <a:bodyPr wrap="square">
            <a:spAutoFit/>
          </a:bodyPr>
          <a:lstStyle/>
          <a:p>
            <a:pPr algn="ctr"/>
            <a:r>
              <a:rPr lang="ru-RU" sz="3200" dirty="0" smtClean="0">
                <a:latin typeface="Times New Roman" pitchFamily="18" charset="0"/>
                <a:cs typeface="Times New Roman" pitchFamily="18" charset="0"/>
              </a:rPr>
              <a:t>тест множественного выбора из 20 заданий</a:t>
            </a:r>
          </a:p>
          <a:p>
            <a:pPr algn="ctr"/>
            <a:endParaRPr lang="ru-RU" sz="3200" dirty="0" smtClean="0">
              <a:latin typeface="Times New Roman" pitchFamily="18" charset="0"/>
              <a:cs typeface="Times New Roman" pitchFamily="18" charset="0"/>
            </a:endParaRPr>
          </a:p>
          <a:p>
            <a:pPr algn="ctr"/>
            <a:r>
              <a:rPr lang="ru-RU" sz="3200" dirty="0" smtClean="0">
                <a:latin typeface="Times New Roman" pitchFamily="18" charset="0"/>
                <a:cs typeface="Times New Roman" pitchFamily="18" charset="0"/>
              </a:rPr>
              <a:t>максимум 20 баллов</a:t>
            </a:r>
            <a:endParaRPr lang="ru-RU" sz="3200" dirty="0">
              <a:latin typeface="Times New Roman" pitchFamily="18" charset="0"/>
              <a:cs typeface="Times New Roman" pitchFamily="18" charset="0"/>
            </a:endParaRPr>
          </a:p>
        </p:txBody>
      </p:sp>
      <p:pic>
        <p:nvPicPr>
          <p:cNvPr id="40962" name="Picture 2" descr="https://avatars.mds.yandex.net/get-zen_doc/40274/pub_5d89113c4e057700ada56fc9_5d8911fa433ecc00b1de8f6b/scale_1200"/>
          <p:cNvPicPr>
            <a:picLocks noChangeAspect="1" noChangeArrowheads="1"/>
          </p:cNvPicPr>
          <p:nvPr/>
        </p:nvPicPr>
        <p:blipFill>
          <a:blip r:embed="rId3" cstate="print"/>
          <a:srcRect/>
          <a:stretch>
            <a:fillRect/>
          </a:stretch>
        </p:blipFill>
        <p:spPr bwMode="auto">
          <a:xfrm>
            <a:off x="251520" y="1556792"/>
            <a:ext cx="5244862" cy="420754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251520" y="0"/>
            <a:ext cx="8640960" cy="685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indent="457200" algn="just">
              <a:lnSpc>
                <a:spcPct val="150000"/>
              </a:lnSpc>
              <a:spcAft>
                <a:spcPts val="0"/>
              </a:spcAft>
            </a:pPr>
            <a:r>
              <a:rPr lang="es-ES" sz="1400" dirty="0">
                <a:solidFill>
                  <a:srgbClr val="000000"/>
                </a:solidFill>
                <a:latin typeface="Times New Roman"/>
                <a:ea typeface="Times New Roman"/>
                <a:cs typeface="Times New Roman"/>
              </a:rPr>
              <a:t>Hoy en día, cuando se (1)__________ de Venezuela se piensa o en una grave crisis política, social y económica o, en reinas de belleza, (2)__________ y petróleo. Y, (3)__________ esto no se aleja de la realidad, también es cierto que sigue (4)__________ un país de gente muy alegre y cualquier motivo es bueno para comenzar una fiesta. En Venezuela se ríen cuando hay que llorar y lloran (5)__________ alegría. Es muy común que aún (6)__________ los momentos más críticos saquen un chiste porque como dicen ellos: «(7)__________ ser peor». </a:t>
            </a:r>
          </a:p>
          <a:p>
            <a:pPr indent="457200" algn="just">
              <a:lnSpc>
                <a:spcPct val="150000"/>
              </a:lnSpc>
              <a:spcAft>
                <a:spcPts val="0"/>
              </a:spcAft>
            </a:pPr>
            <a:r>
              <a:rPr lang="es-ES" sz="1400" dirty="0">
                <a:solidFill>
                  <a:srgbClr val="000000"/>
                </a:solidFill>
                <a:latin typeface="Times New Roman"/>
                <a:ea typeface="Times New Roman"/>
                <a:cs typeface="Times New Roman"/>
              </a:rPr>
              <a:t>En este país la Navidad no es una celebración más, ¡es el mejor momento del año! En estas fechas recuerdan sus (8)__________ indígenas y (9)__________ rinden honor preparando el plato típico: la hallaca. </a:t>
            </a:r>
          </a:p>
          <a:p>
            <a:pPr indent="457200" algn="just">
              <a:lnSpc>
                <a:spcPct val="150000"/>
              </a:lnSpc>
              <a:spcAft>
                <a:spcPts val="0"/>
              </a:spcAft>
            </a:pPr>
            <a:r>
              <a:rPr lang="es-ES" sz="1400" dirty="0">
                <a:solidFill>
                  <a:srgbClr val="000000"/>
                </a:solidFill>
                <a:latin typeface="Times New Roman"/>
                <a:ea typeface="Times New Roman"/>
                <a:cs typeface="Times New Roman"/>
              </a:rPr>
              <a:t>De forma muy organizada cada familia se deja guiar, generalmente (10)__________ la abuela, para su preparación. (11)__________ en el mes de noviembre es muy común ver gente comprando hojas de plátano ahumadas, aceitunas, alcaparras, pasas, algunas verduras, onoto (colorante natural) y harina de maíz. Tres días antes de Navidad la familia estará reunida cocinando, (12)__________ escuchan gaitas (¡no las escocesas!), tomarán Ponche Crema y bailarán hasta que (13)__________. No es extraño que (14)__________ como regalo del Niño Jesús una deliciosa hallaca… </a:t>
            </a:r>
          </a:p>
          <a:p>
            <a:pPr indent="457200" algn="just">
              <a:lnSpc>
                <a:spcPct val="150000"/>
              </a:lnSpc>
              <a:spcAft>
                <a:spcPts val="0"/>
              </a:spcAft>
            </a:pPr>
            <a:r>
              <a:rPr lang="es-ES" sz="1400" dirty="0">
                <a:solidFill>
                  <a:srgbClr val="000000"/>
                </a:solidFill>
                <a:latin typeface="Times New Roman"/>
                <a:ea typeface="Times New Roman"/>
                <a:cs typeface="Times New Roman"/>
              </a:rPr>
              <a:t>Es importante saber que en Venezuela tú no dices que vas a un buen restaurante, ni a una hermosa playa ni que (15)__________ gente simpática. Los venezolanos son exagerados (16)__________ y lo normal es decir que (17)__________ es lo mejor del mundo cuando te gusta mucho. </a:t>
            </a:r>
          </a:p>
          <a:p>
            <a:pPr indent="457200" algn="just">
              <a:lnSpc>
                <a:spcPct val="150000"/>
              </a:lnSpc>
              <a:spcAft>
                <a:spcPts val="0"/>
              </a:spcAft>
            </a:pPr>
            <a:r>
              <a:rPr lang="es-ES" sz="1400" dirty="0">
                <a:solidFill>
                  <a:srgbClr val="000000"/>
                </a:solidFill>
                <a:latin typeface="Times New Roman"/>
                <a:ea typeface="Times New Roman"/>
                <a:cs typeface="Times New Roman"/>
              </a:rPr>
              <a:t>¡ (18)__________ a visitar este país que es más que lo que comentan por ahí! Aquí, el reunirse en familia, el saber afrontar el mal tiempo con (19)__________ y el nunca olvidar las raíces, (20)__________ en su aire caribeño.</a:t>
            </a:r>
          </a:p>
        </p:txBody>
      </p:sp>
    </p:spTree>
    <p:extLst>
      <p:ext uri="{BB962C8B-B14F-4D97-AF65-F5344CB8AC3E}">
        <p14:creationId xmlns:p14="http://schemas.microsoft.com/office/powerpoint/2010/main" val="20784360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251520" y="0"/>
            <a:ext cx="8640960" cy="685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spcAft>
                <a:spcPts val="0"/>
              </a:spcAft>
            </a:pPr>
            <a:endParaRPr lang="ru-RU" sz="1000" dirty="0">
              <a:ea typeface="Times New Roman"/>
              <a:cs typeface="Times New Roman"/>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807957441"/>
              </p:ext>
            </p:extLst>
          </p:nvPr>
        </p:nvGraphicFramePr>
        <p:xfrm>
          <a:off x="1835696" y="404665"/>
          <a:ext cx="5228619" cy="6192684"/>
        </p:xfrm>
        <a:graphic>
          <a:graphicData uri="http://schemas.openxmlformats.org/drawingml/2006/table">
            <a:tbl>
              <a:tblPr firstRow="1" firstCol="1" lastRow="1" lastCol="1" bandRow="1" bandCol="1"/>
              <a:tblGrid>
                <a:gridCol w="399512"/>
                <a:gridCol w="1582236"/>
                <a:gridCol w="1572249"/>
                <a:gridCol w="1674622"/>
              </a:tblGrid>
              <a:tr h="294309">
                <a:tc>
                  <a:txBody>
                    <a:bodyPr/>
                    <a:lstStyle/>
                    <a:p>
                      <a:pPr marL="52070" marR="43180" algn="l">
                        <a:spcBef>
                          <a:spcPts val="60"/>
                        </a:spcBef>
                        <a:spcAft>
                          <a:spcPts val="0"/>
                        </a:spcAft>
                      </a:pPr>
                      <a:r>
                        <a:rPr lang="es-AR" sz="1400" dirty="0">
                          <a:effectLst/>
                          <a:latin typeface="Times New Roman"/>
                          <a:ea typeface="Times New Roman"/>
                          <a:cs typeface="Times New Roman"/>
                        </a:rPr>
                        <a:t> </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160" marR="43180" algn="ctr">
                        <a:spcBef>
                          <a:spcPts val="80"/>
                        </a:spcBef>
                        <a:spcAft>
                          <a:spcPts val="0"/>
                        </a:spcAft>
                      </a:pPr>
                      <a:r>
                        <a:rPr lang="en-US" sz="1400" b="1">
                          <a:effectLst/>
                          <a:latin typeface="Times New Roman"/>
                          <a:ea typeface="Times New Roman"/>
                          <a:cs typeface="Times New Roman"/>
                        </a:rPr>
                        <a:t>a</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 marR="43180" algn="ctr">
                        <a:spcBef>
                          <a:spcPts val="80"/>
                        </a:spcBef>
                        <a:spcAft>
                          <a:spcPts val="0"/>
                        </a:spcAft>
                      </a:pPr>
                      <a:r>
                        <a:rPr lang="en-US" sz="1400" b="1">
                          <a:effectLst/>
                          <a:latin typeface="Times New Roman"/>
                          <a:ea typeface="Times New Roman"/>
                          <a:cs typeface="Times New Roman"/>
                        </a:rPr>
                        <a:t>b</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715" marR="43180" algn="ctr">
                        <a:spcBef>
                          <a:spcPts val="80"/>
                        </a:spcBef>
                        <a:spcAft>
                          <a:spcPts val="0"/>
                        </a:spcAft>
                      </a:pPr>
                      <a:r>
                        <a:rPr lang="en-US" sz="1400" b="1">
                          <a:effectLst/>
                          <a:latin typeface="Times New Roman"/>
                          <a:ea typeface="Times New Roman"/>
                          <a:cs typeface="Times New Roman"/>
                        </a:rPr>
                        <a:t>c</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6350" marR="43180" algn="ctr">
                        <a:spcBef>
                          <a:spcPts val="80"/>
                        </a:spcBef>
                        <a:spcAft>
                          <a:spcPts val="0"/>
                        </a:spcAft>
                      </a:pPr>
                      <a:r>
                        <a:rPr lang="en-US" sz="1400" b="1" dirty="0">
                          <a:effectLst/>
                          <a:latin typeface="Times New Roman"/>
                          <a:ea typeface="Times New Roman"/>
                          <a:cs typeface="Times New Roman"/>
                        </a:rPr>
                        <a:t>1</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1910" algn="ctr">
                        <a:spcBef>
                          <a:spcPts val="60"/>
                        </a:spcBef>
                        <a:spcAft>
                          <a:spcPts val="0"/>
                        </a:spcAft>
                      </a:pPr>
                      <a:r>
                        <a:rPr lang="en-US" sz="1400" dirty="0">
                          <a:effectLst/>
                          <a:latin typeface="Times New Roman"/>
                          <a:ea typeface="Times New Roman"/>
                          <a:cs typeface="Times New Roman"/>
                        </a:rPr>
                        <a:t>dice</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5085" algn="ctr">
                        <a:spcBef>
                          <a:spcPts val="60"/>
                        </a:spcBef>
                        <a:spcAft>
                          <a:spcPts val="0"/>
                        </a:spcAft>
                      </a:pPr>
                      <a:r>
                        <a:rPr lang="en-US" sz="1400">
                          <a:effectLst/>
                          <a:latin typeface="Times New Roman"/>
                          <a:ea typeface="Times New Roman"/>
                          <a:cs typeface="Times New Roman"/>
                        </a:rPr>
                        <a:t>cuenta</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815" algn="ctr">
                        <a:spcBef>
                          <a:spcPts val="60"/>
                        </a:spcBef>
                        <a:spcAft>
                          <a:spcPts val="0"/>
                        </a:spcAft>
                      </a:pPr>
                      <a:r>
                        <a:rPr lang="en-US" sz="1400" dirty="0" err="1">
                          <a:solidFill>
                            <a:srgbClr val="FF0000"/>
                          </a:solidFill>
                          <a:effectLst/>
                          <a:latin typeface="Times New Roman"/>
                          <a:ea typeface="Times New Roman"/>
                          <a:cs typeface="Times New Roman"/>
                        </a:rPr>
                        <a:t>habla</a:t>
                      </a:r>
                      <a:endParaRPr lang="ru-RU" sz="1400" dirty="0">
                        <a:solidFill>
                          <a:srgbClr val="FF0000"/>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6350" marR="43180" algn="ctr">
                        <a:spcBef>
                          <a:spcPts val="80"/>
                        </a:spcBef>
                        <a:spcAft>
                          <a:spcPts val="0"/>
                        </a:spcAft>
                      </a:pPr>
                      <a:r>
                        <a:rPr lang="en-US" sz="1400" b="1">
                          <a:effectLst/>
                          <a:latin typeface="Times New Roman"/>
                          <a:ea typeface="Times New Roman"/>
                          <a:cs typeface="Times New Roman"/>
                        </a:rPr>
                        <a:t>2</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815" algn="ctr">
                        <a:spcBef>
                          <a:spcPts val="60"/>
                        </a:spcBef>
                        <a:spcAft>
                          <a:spcPts val="0"/>
                        </a:spcAft>
                      </a:pPr>
                      <a:r>
                        <a:rPr lang="en-US" sz="1400" dirty="0">
                          <a:effectLst/>
                          <a:latin typeface="Times New Roman"/>
                          <a:ea typeface="Times New Roman"/>
                          <a:cs typeface="Times New Roman"/>
                        </a:rPr>
                        <a:t>melodramas</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4450" algn="ctr">
                        <a:spcBef>
                          <a:spcPts val="60"/>
                        </a:spcBef>
                        <a:spcAft>
                          <a:spcPts val="0"/>
                        </a:spcAft>
                      </a:pPr>
                      <a:r>
                        <a:rPr lang="en-US" sz="1400" dirty="0" err="1">
                          <a:solidFill>
                            <a:srgbClr val="FF0000"/>
                          </a:solidFill>
                          <a:effectLst/>
                          <a:latin typeface="Times New Roman"/>
                          <a:ea typeface="Times New Roman"/>
                          <a:cs typeface="Times New Roman"/>
                        </a:rPr>
                        <a:t>telenovelas</a:t>
                      </a:r>
                      <a:endParaRPr lang="ru-RU" sz="1400" dirty="0">
                        <a:solidFill>
                          <a:srgbClr val="FF0000"/>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815" algn="ctr">
                        <a:spcBef>
                          <a:spcPts val="60"/>
                        </a:spcBef>
                        <a:spcAft>
                          <a:spcPts val="0"/>
                        </a:spcAft>
                      </a:pPr>
                      <a:r>
                        <a:rPr lang="en-US" sz="1400">
                          <a:effectLst/>
                          <a:latin typeface="Times New Roman"/>
                          <a:ea typeface="Times New Roman"/>
                          <a:cs typeface="Times New Roman"/>
                        </a:rPr>
                        <a:t>romances</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09">
                <a:tc>
                  <a:txBody>
                    <a:bodyPr/>
                    <a:lstStyle/>
                    <a:p>
                      <a:pPr marL="6350" marR="43180" algn="ctr">
                        <a:spcBef>
                          <a:spcPts val="80"/>
                        </a:spcBef>
                        <a:spcAft>
                          <a:spcPts val="0"/>
                        </a:spcAft>
                      </a:pPr>
                      <a:r>
                        <a:rPr lang="en-US" sz="1400" b="1">
                          <a:effectLst/>
                          <a:latin typeface="Times New Roman"/>
                          <a:ea typeface="Times New Roman"/>
                          <a:cs typeface="Times New Roman"/>
                        </a:rPr>
                        <a:t>3</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180" algn="ctr">
                        <a:spcBef>
                          <a:spcPts val="60"/>
                        </a:spcBef>
                        <a:spcAft>
                          <a:spcPts val="0"/>
                        </a:spcAft>
                      </a:pPr>
                      <a:r>
                        <a:rPr lang="en-US" sz="1400" dirty="0" err="1">
                          <a:solidFill>
                            <a:srgbClr val="FF0000"/>
                          </a:solidFill>
                          <a:effectLst/>
                          <a:latin typeface="Times New Roman"/>
                          <a:ea typeface="Times New Roman"/>
                          <a:cs typeface="Times New Roman"/>
                        </a:rPr>
                        <a:t>aunque</a:t>
                      </a:r>
                      <a:endParaRPr lang="ru-RU" sz="1400" dirty="0">
                        <a:solidFill>
                          <a:srgbClr val="FF0000"/>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4450" algn="ctr">
                        <a:spcBef>
                          <a:spcPts val="60"/>
                        </a:spcBef>
                        <a:spcAft>
                          <a:spcPts val="0"/>
                        </a:spcAft>
                      </a:pPr>
                      <a:r>
                        <a:rPr lang="en-US" sz="1400">
                          <a:effectLst/>
                          <a:latin typeface="Times New Roman"/>
                          <a:ea typeface="Times New Roman"/>
                          <a:cs typeface="Times New Roman"/>
                        </a:rPr>
                        <a:t>después</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180" algn="ctr">
                        <a:spcBef>
                          <a:spcPts val="60"/>
                        </a:spcBef>
                        <a:spcAft>
                          <a:spcPts val="0"/>
                        </a:spcAft>
                      </a:pPr>
                      <a:r>
                        <a:rPr lang="en-US" sz="1400">
                          <a:effectLst/>
                          <a:latin typeface="Times New Roman"/>
                          <a:ea typeface="Times New Roman"/>
                          <a:cs typeface="Times New Roman"/>
                        </a:rPr>
                        <a:t>a pesar</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6350" marR="43180" algn="ctr">
                        <a:spcBef>
                          <a:spcPts val="80"/>
                        </a:spcBef>
                        <a:spcAft>
                          <a:spcPts val="0"/>
                        </a:spcAft>
                      </a:pPr>
                      <a:r>
                        <a:rPr lang="en-US" sz="1400" b="1">
                          <a:effectLst/>
                          <a:latin typeface="Times New Roman"/>
                          <a:ea typeface="Times New Roman"/>
                          <a:cs typeface="Times New Roman"/>
                        </a:rPr>
                        <a:t>4</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1910" algn="ctr">
                        <a:spcBef>
                          <a:spcPts val="60"/>
                        </a:spcBef>
                        <a:spcAft>
                          <a:spcPts val="0"/>
                        </a:spcAft>
                      </a:pPr>
                      <a:r>
                        <a:rPr lang="en-US" sz="1400" dirty="0" err="1">
                          <a:effectLst/>
                          <a:latin typeface="Times New Roman"/>
                          <a:ea typeface="Times New Roman"/>
                          <a:cs typeface="Times New Roman"/>
                        </a:rPr>
                        <a:t>estando</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4450" algn="ctr">
                        <a:spcBef>
                          <a:spcPts val="60"/>
                        </a:spcBef>
                        <a:spcAft>
                          <a:spcPts val="0"/>
                        </a:spcAft>
                      </a:pPr>
                      <a:r>
                        <a:rPr lang="en-US" sz="1400" dirty="0" err="1">
                          <a:solidFill>
                            <a:srgbClr val="FF0000"/>
                          </a:solidFill>
                          <a:effectLst/>
                          <a:latin typeface="Times New Roman"/>
                          <a:ea typeface="Times New Roman"/>
                          <a:cs typeface="Times New Roman"/>
                        </a:rPr>
                        <a:t>siendo</a:t>
                      </a:r>
                      <a:endParaRPr lang="ru-RU" sz="1400" dirty="0">
                        <a:solidFill>
                          <a:srgbClr val="FF0000"/>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0800" marR="44450" algn="ctr">
                        <a:spcBef>
                          <a:spcPts val="60"/>
                        </a:spcBef>
                        <a:spcAft>
                          <a:spcPts val="0"/>
                        </a:spcAft>
                      </a:pPr>
                      <a:r>
                        <a:rPr lang="en-US" sz="1400">
                          <a:effectLst/>
                          <a:latin typeface="Times New Roman"/>
                          <a:ea typeface="Times New Roman"/>
                          <a:cs typeface="Times New Roman"/>
                        </a:rPr>
                        <a:t>viendo</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09">
                <a:tc>
                  <a:txBody>
                    <a:bodyPr/>
                    <a:lstStyle/>
                    <a:p>
                      <a:pPr marL="6350" marR="43180" algn="ctr">
                        <a:spcBef>
                          <a:spcPts val="80"/>
                        </a:spcBef>
                        <a:spcAft>
                          <a:spcPts val="0"/>
                        </a:spcAft>
                      </a:pPr>
                      <a:r>
                        <a:rPr lang="en-US" sz="1400" b="1">
                          <a:effectLst/>
                          <a:latin typeface="Times New Roman"/>
                          <a:ea typeface="Times New Roman"/>
                          <a:cs typeface="Times New Roman"/>
                        </a:rPr>
                        <a:t>5</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 marR="43180" algn="ctr">
                        <a:spcBef>
                          <a:spcPts val="60"/>
                        </a:spcBef>
                        <a:spcAft>
                          <a:spcPts val="0"/>
                        </a:spcAft>
                      </a:pPr>
                      <a:r>
                        <a:rPr lang="en-US" sz="1400" dirty="0">
                          <a:effectLst/>
                          <a:latin typeface="Times New Roman"/>
                          <a:ea typeface="Times New Roman"/>
                          <a:cs typeface="Times New Roman"/>
                        </a:rPr>
                        <a:t>a</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3180" algn="ctr">
                        <a:spcBef>
                          <a:spcPts val="60"/>
                        </a:spcBef>
                        <a:spcAft>
                          <a:spcPts val="0"/>
                        </a:spcAft>
                      </a:pPr>
                      <a:r>
                        <a:rPr lang="en-US" sz="1400">
                          <a:effectLst/>
                          <a:latin typeface="Times New Roman"/>
                          <a:ea typeface="Times New Roman"/>
                          <a:cs typeface="Times New Roman"/>
                        </a:rPr>
                        <a:t>para</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815" algn="ctr">
                        <a:spcBef>
                          <a:spcPts val="60"/>
                        </a:spcBef>
                        <a:spcAft>
                          <a:spcPts val="0"/>
                        </a:spcAft>
                      </a:pPr>
                      <a:r>
                        <a:rPr lang="en-US" sz="1400" dirty="0">
                          <a:solidFill>
                            <a:srgbClr val="FF0000"/>
                          </a:solidFill>
                          <a:effectLst/>
                          <a:latin typeface="Times New Roman"/>
                          <a:ea typeface="Times New Roman"/>
                          <a:cs typeface="Times New Roman"/>
                        </a:rPr>
                        <a:t>de</a:t>
                      </a:r>
                      <a:endParaRPr lang="ru-RU" sz="1400" dirty="0">
                        <a:solidFill>
                          <a:srgbClr val="FF0000"/>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6350" marR="43180" algn="ctr">
                        <a:spcBef>
                          <a:spcPts val="80"/>
                        </a:spcBef>
                        <a:spcAft>
                          <a:spcPts val="0"/>
                        </a:spcAft>
                      </a:pPr>
                      <a:r>
                        <a:rPr lang="en-US" sz="1400" b="1">
                          <a:effectLst/>
                          <a:latin typeface="Times New Roman"/>
                          <a:ea typeface="Times New Roman"/>
                          <a:cs typeface="Times New Roman"/>
                        </a:rPr>
                        <a:t>6</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0640" algn="ctr">
                        <a:spcBef>
                          <a:spcPts val="60"/>
                        </a:spcBef>
                        <a:spcAft>
                          <a:spcPts val="0"/>
                        </a:spcAft>
                      </a:pPr>
                      <a:r>
                        <a:rPr lang="en-US" sz="1400" dirty="0">
                          <a:solidFill>
                            <a:srgbClr val="FF0000"/>
                          </a:solidFill>
                          <a:effectLst/>
                          <a:latin typeface="Times New Roman"/>
                          <a:ea typeface="Times New Roman"/>
                          <a:cs typeface="Times New Roman"/>
                        </a:rPr>
                        <a:t>de</a:t>
                      </a:r>
                      <a:endParaRPr lang="ru-RU" sz="1400" dirty="0">
                        <a:solidFill>
                          <a:srgbClr val="FF0000"/>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5085" algn="ctr">
                        <a:spcBef>
                          <a:spcPts val="60"/>
                        </a:spcBef>
                        <a:spcAft>
                          <a:spcPts val="0"/>
                        </a:spcAft>
                      </a:pPr>
                      <a:r>
                        <a:rPr lang="en-US" sz="1400" dirty="0">
                          <a:effectLst/>
                          <a:latin typeface="Times New Roman"/>
                          <a:ea typeface="Times New Roman"/>
                          <a:cs typeface="Times New Roman"/>
                        </a:rPr>
                        <a:t>con</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1435" marR="44450" algn="ctr">
                        <a:spcBef>
                          <a:spcPts val="60"/>
                        </a:spcBef>
                        <a:spcAft>
                          <a:spcPts val="0"/>
                        </a:spcAft>
                      </a:pPr>
                      <a:r>
                        <a:rPr lang="en-US" sz="1400">
                          <a:effectLst/>
                          <a:latin typeface="Times New Roman"/>
                          <a:ea typeface="Times New Roman"/>
                          <a:cs typeface="Times New Roman"/>
                        </a:rPr>
                        <a:t>hacia</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6350" marR="43180" algn="ctr">
                        <a:spcBef>
                          <a:spcPts val="80"/>
                        </a:spcBef>
                        <a:spcAft>
                          <a:spcPts val="0"/>
                        </a:spcAft>
                      </a:pPr>
                      <a:r>
                        <a:rPr lang="en-US" sz="1400" b="1">
                          <a:effectLst/>
                          <a:latin typeface="Times New Roman"/>
                          <a:ea typeface="Times New Roman"/>
                          <a:cs typeface="Times New Roman"/>
                        </a:rPr>
                        <a:t>7</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180" algn="ctr">
                        <a:spcBef>
                          <a:spcPts val="60"/>
                        </a:spcBef>
                        <a:spcAft>
                          <a:spcPts val="0"/>
                        </a:spcAft>
                      </a:pPr>
                      <a:r>
                        <a:rPr lang="en-US" sz="1400">
                          <a:effectLst/>
                          <a:latin typeface="Times New Roman"/>
                          <a:ea typeface="Times New Roman"/>
                          <a:cs typeface="Times New Roman"/>
                        </a:rPr>
                        <a:t>pueda</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340" marR="45085" algn="ctr">
                        <a:spcBef>
                          <a:spcPts val="60"/>
                        </a:spcBef>
                        <a:spcAft>
                          <a:spcPts val="0"/>
                        </a:spcAft>
                      </a:pPr>
                      <a:r>
                        <a:rPr lang="en-US" sz="1400" dirty="0" err="1">
                          <a:solidFill>
                            <a:srgbClr val="FF0000"/>
                          </a:solidFill>
                          <a:effectLst/>
                          <a:latin typeface="Times New Roman"/>
                          <a:ea typeface="Times New Roman"/>
                          <a:cs typeface="Times New Roman"/>
                        </a:rPr>
                        <a:t>podría</a:t>
                      </a:r>
                      <a:endParaRPr lang="ru-RU" sz="1400" dirty="0">
                        <a:solidFill>
                          <a:srgbClr val="FF0000"/>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4450" algn="ctr">
                        <a:spcBef>
                          <a:spcPts val="60"/>
                        </a:spcBef>
                        <a:spcAft>
                          <a:spcPts val="0"/>
                        </a:spcAft>
                      </a:pPr>
                      <a:r>
                        <a:rPr lang="en-US" sz="1400">
                          <a:effectLst/>
                          <a:latin typeface="Times New Roman"/>
                          <a:ea typeface="Times New Roman"/>
                          <a:cs typeface="Times New Roman"/>
                        </a:rPr>
                        <a:t>podéis</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6350" marR="43180" algn="ctr">
                        <a:spcBef>
                          <a:spcPts val="85"/>
                        </a:spcBef>
                        <a:spcAft>
                          <a:spcPts val="0"/>
                        </a:spcAft>
                      </a:pPr>
                      <a:r>
                        <a:rPr lang="en-US" sz="1400" b="1">
                          <a:effectLst/>
                          <a:latin typeface="Times New Roman"/>
                          <a:ea typeface="Times New Roman"/>
                          <a:cs typeface="Times New Roman"/>
                        </a:rPr>
                        <a:t>8</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1910" algn="ctr">
                        <a:spcBef>
                          <a:spcPts val="60"/>
                        </a:spcBef>
                        <a:spcAft>
                          <a:spcPts val="0"/>
                        </a:spcAft>
                      </a:pPr>
                      <a:r>
                        <a:rPr lang="en-US" sz="1400">
                          <a:effectLst/>
                          <a:latin typeface="Times New Roman"/>
                          <a:ea typeface="Times New Roman"/>
                          <a:cs typeface="Times New Roman"/>
                        </a:rPr>
                        <a:t>frutos</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5085" algn="ctr">
                        <a:spcBef>
                          <a:spcPts val="60"/>
                        </a:spcBef>
                        <a:spcAft>
                          <a:spcPts val="0"/>
                        </a:spcAft>
                      </a:pPr>
                      <a:r>
                        <a:rPr lang="en-US" sz="1400" dirty="0" err="1">
                          <a:effectLst/>
                          <a:latin typeface="Times New Roman"/>
                          <a:ea typeface="Times New Roman"/>
                          <a:cs typeface="Times New Roman"/>
                        </a:rPr>
                        <a:t>ramas</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0800" marR="44450" algn="ctr">
                        <a:spcBef>
                          <a:spcPts val="60"/>
                        </a:spcBef>
                        <a:spcAft>
                          <a:spcPts val="0"/>
                        </a:spcAft>
                      </a:pPr>
                      <a:r>
                        <a:rPr lang="en-US" sz="1400" dirty="0" err="1">
                          <a:solidFill>
                            <a:srgbClr val="FF0000"/>
                          </a:solidFill>
                          <a:effectLst/>
                          <a:latin typeface="Times New Roman"/>
                          <a:ea typeface="Times New Roman"/>
                          <a:cs typeface="Times New Roman"/>
                        </a:rPr>
                        <a:t>raíces</a:t>
                      </a:r>
                      <a:endParaRPr lang="ru-RU" sz="1400" dirty="0">
                        <a:solidFill>
                          <a:srgbClr val="FF0000"/>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6350" marR="43180" algn="ctr">
                        <a:spcBef>
                          <a:spcPts val="80"/>
                        </a:spcBef>
                        <a:spcAft>
                          <a:spcPts val="0"/>
                        </a:spcAft>
                      </a:pPr>
                      <a:r>
                        <a:rPr lang="en-US" sz="1400" b="1">
                          <a:effectLst/>
                          <a:latin typeface="Times New Roman"/>
                          <a:ea typeface="Times New Roman"/>
                          <a:cs typeface="Times New Roman"/>
                        </a:rPr>
                        <a:t>9</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1910" algn="ctr">
                        <a:spcBef>
                          <a:spcPts val="60"/>
                        </a:spcBef>
                        <a:spcAft>
                          <a:spcPts val="0"/>
                        </a:spcAft>
                      </a:pPr>
                      <a:r>
                        <a:rPr lang="en-US" sz="1400">
                          <a:effectLst/>
                          <a:latin typeface="Times New Roman"/>
                          <a:ea typeface="Times New Roman"/>
                          <a:cs typeface="Times New Roman"/>
                        </a:rPr>
                        <a:t>las</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5085" algn="ctr">
                        <a:spcBef>
                          <a:spcPts val="60"/>
                        </a:spcBef>
                        <a:spcAft>
                          <a:spcPts val="0"/>
                        </a:spcAft>
                      </a:pPr>
                      <a:r>
                        <a:rPr lang="en-US" sz="1400" dirty="0">
                          <a:solidFill>
                            <a:srgbClr val="FF0000"/>
                          </a:solidFill>
                          <a:effectLst/>
                          <a:latin typeface="Times New Roman"/>
                          <a:ea typeface="Times New Roman"/>
                          <a:cs typeface="Times New Roman"/>
                        </a:rPr>
                        <a:t>les</a:t>
                      </a:r>
                      <a:endParaRPr lang="ru-RU" sz="1400" dirty="0">
                        <a:solidFill>
                          <a:srgbClr val="FF0000"/>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0800" marR="44450" algn="ctr">
                        <a:spcBef>
                          <a:spcPts val="60"/>
                        </a:spcBef>
                        <a:spcAft>
                          <a:spcPts val="0"/>
                        </a:spcAft>
                      </a:pPr>
                      <a:r>
                        <a:rPr lang="en-US" sz="1400">
                          <a:effectLst/>
                          <a:latin typeface="Times New Roman"/>
                          <a:ea typeface="Times New Roman"/>
                          <a:cs typeface="Times New Roman"/>
                        </a:rPr>
                        <a:t>los</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52070" marR="43180" algn="ctr">
                        <a:spcBef>
                          <a:spcPts val="80"/>
                        </a:spcBef>
                        <a:spcAft>
                          <a:spcPts val="0"/>
                        </a:spcAft>
                      </a:pPr>
                      <a:r>
                        <a:rPr lang="en-US" sz="1400" b="1">
                          <a:effectLst/>
                          <a:latin typeface="Times New Roman"/>
                          <a:ea typeface="Times New Roman"/>
                          <a:cs typeface="Times New Roman"/>
                        </a:rPr>
                        <a:t>10</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0640" algn="ctr">
                        <a:spcBef>
                          <a:spcPts val="60"/>
                        </a:spcBef>
                        <a:spcAft>
                          <a:spcPts val="0"/>
                        </a:spcAft>
                      </a:pPr>
                      <a:r>
                        <a:rPr lang="en-US" sz="1400" dirty="0" err="1">
                          <a:solidFill>
                            <a:srgbClr val="FF0000"/>
                          </a:solidFill>
                          <a:effectLst/>
                          <a:latin typeface="Times New Roman"/>
                          <a:ea typeface="Times New Roman"/>
                          <a:cs typeface="Times New Roman"/>
                        </a:rPr>
                        <a:t>por</a:t>
                      </a:r>
                      <a:endParaRPr lang="ru-RU" sz="1400" dirty="0">
                        <a:solidFill>
                          <a:srgbClr val="FF0000"/>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5085" algn="ctr">
                        <a:spcBef>
                          <a:spcPts val="60"/>
                        </a:spcBef>
                        <a:spcAft>
                          <a:spcPts val="0"/>
                        </a:spcAft>
                      </a:pPr>
                      <a:r>
                        <a:rPr lang="en-US" sz="1400">
                          <a:effectLst/>
                          <a:latin typeface="Times New Roman"/>
                          <a:ea typeface="Times New Roman"/>
                          <a:cs typeface="Times New Roman"/>
                        </a:rPr>
                        <a:t>desde</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2545" algn="ctr">
                        <a:spcBef>
                          <a:spcPts val="60"/>
                        </a:spcBef>
                        <a:spcAft>
                          <a:spcPts val="0"/>
                        </a:spcAft>
                      </a:pPr>
                      <a:r>
                        <a:rPr lang="en-US" sz="1400" dirty="0" err="1">
                          <a:effectLst/>
                          <a:latin typeface="Times New Roman"/>
                          <a:ea typeface="Times New Roman"/>
                          <a:cs typeface="Times New Roman"/>
                        </a:rPr>
                        <a:t>vía</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09">
                <a:tc>
                  <a:txBody>
                    <a:bodyPr/>
                    <a:lstStyle/>
                    <a:p>
                      <a:pPr marL="52070" marR="43180" algn="ctr">
                        <a:spcBef>
                          <a:spcPts val="80"/>
                        </a:spcBef>
                        <a:spcAft>
                          <a:spcPts val="0"/>
                        </a:spcAft>
                      </a:pPr>
                      <a:r>
                        <a:rPr lang="en-US" sz="1400" b="1">
                          <a:effectLst/>
                          <a:latin typeface="Times New Roman"/>
                          <a:ea typeface="Times New Roman"/>
                          <a:cs typeface="Times New Roman"/>
                        </a:rPr>
                        <a:t>11</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180" algn="ctr">
                        <a:spcBef>
                          <a:spcPts val="60"/>
                        </a:spcBef>
                        <a:spcAft>
                          <a:spcPts val="0"/>
                        </a:spcAft>
                      </a:pPr>
                      <a:r>
                        <a:rPr lang="en-US" sz="1400" dirty="0" err="1">
                          <a:solidFill>
                            <a:srgbClr val="FF0000"/>
                          </a:solidFill>
                          <a:effectLst/>
                          <a:latin typeface="Times New Roman"/>
                          <a:ea typeface="Times New Roman"/>
                          <a:cs typeface="Times New Roman"/>
                        </a:rPr>
                        <a:t>Ya</a:t>
                      </a:r>
                      <a:endParaRPr lang="ru-RU" sz="1400" dirty="0">
                        <a:solidFill>
                          <a:srgbClr val="FF0000"/>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5085" algn="ctr">
                        <a:spcBef>
                          <a:spcPts val="60"/>
                        </a:spcBef>
                        <a:spcAft>
                          <a:spcPts val="0"/>
                        </a:spcAft>
                      </a:pPr>
                      <a:r>
                        <a:rPr lang="en-US" sz="1400">
                          <a:effectLst/>
                          <a:latin typeface="Times New Roman"/>
                          <a:ea typeface="Times New Roman"/>
                          <a:cs typeface="Times New Roman"/>
                        </a:rPr>
                        <a:t>con</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1435" marR="44450" algn="ctr">
                        <a:spcBef>
                          <a:spcPts val="60"/>
                        </a:spcBef>
                        <a:spcAft>
                          <a:spcPts val="0"/>
                        </a:spcAft>
                      </a:pPr>
                      <a:r>
                        <a:rPr lang="en-US" sz="1400" dirty="0" err="1">
                          <a:solidFill>
                            <a:schemeClr val="tx1"/>
                          </a:solidFill>
                          <a:effectLst/>
                          <a:latin typeface="Times New Roman"/>
                          <a:ea typeface="Times New Roman"/>
                          <a:cs typeface="Times New Roman"/>
                        </a:rPr>
                        <a:t>basta</a:t>
                      </a:r>
                      <a:endParaRPr lang="ru-RU" sz="1400" dirty="0">
                        <a:solidFill>
                          <a:schemeClr val="tx1"/>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09">
                <a:tc>
                  <a:txBody>
                    <a:bodyPr/>
                    <a:lstStyle/>
                    <a:p>
                      <a:pPr marL="52070" marR="43180" algn="ctr">
                        <a:spcBef>
                          <a:spcPts val="80"/>
                        </a:spcBef>
                        <a:spcAft>
                          <a:spcPts val="0"/>
                        </a:spcAft>
                      </a:pPr>
                      <a:r>
                        <a:rPr lang="en-US" sz="1400" b="1">
                          <a:effectLst/>
                          <a:latin typeface="Times New Roman"/>
                          <a:ea typeface="Times New Roman"/>
                          <a:cs typeface="Times New Roman"/>
                        </a:rPr>
                        <a:t>12</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815" algn="ctr">
                        <a:spcBef>
                          <a:spcPts val="60"/>
                        </a:spcBef>
                        <a:spcAft>
                          <a:spcPts val="0"/>
                        </a:spcAft>
                      </a:pPr>
                      <a:r>
                        <a:rPr lang="en-US" sz="1400">
                          <a:effectLst/>
                          <a:latin typeface="Times New Roman"/>
                          <a:ea typeface="Times New Roman"/>
                          <a:cs typeface="Times New Roman"/>
                        </a:rPr>
                        <a:t>cuanto</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5085" algn="ctr">
                        <a:spcBef>
                          <a:spcPts val="60"/>
                        </a:spcBef>
                        <a:spcAft>
                          <a:spcPts val="0"/>
                        </a:spcAft>
                      </a:pPr>
                      <a:r>
                        <a:rPr lang="en-US" sz="1400">
                          <a:effectLst/>
                          <a:latin typeface="Times New Roman"/>
                          <a:ea typeface="Times New Roman"/>
                          <a:cs typeface="Times New Roman"/>
                        </a:rPr>
                        <a:t>anoche</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0800" marR="44450" algn="ctr">
                        <a:spcBef>
                          <a:spcPts val="60"/>
                        </a:spcBef>
                        <a:spcAft>
                          <a:spcPts val="0"/>
                        </a:spcAft>
                      </a:pPr>
                      <a:r>
                        <a:rPr lang="en-US" sz="1400" dirty="0" err="1">
                          <a:solidFill>
                            <a:schemeClr val="accent2"/>
                          </a:solidFill>
                          <a:effectLst/>
                          <a:latin typeface="Times New Roman"/>
                          <a:ea typeface="Times New Roman"/>
                          <a:cs typeface="Times New Roman"/>
                        </a:rPr>
                        <a:t>mientras</a:t>
                      </a:r>
                      <a:endParaRPr lang="ru-RU" sz="1400" dirty="0">
                        <a:solidFill>
                          <a:schemeClr val="accent2"/>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52070" marR="43180" algn="ctr">
                        <a:spcBef>
                          <a:spcPts val="80"/>
                        </a:spcBef>
                        <a:spcAft>
                          <a:spcPts val="0"/>
                        </a:spcAft>
                      </a:pPr>
                      <a:r>
                        <a:rPr lang="en-US" sz="1400" b="1">
                          <a:effectLst/>
                          <a:latin typeface="Times New Roman"/>
                          <a:ea typeface="Times New Roman"/>
                          <a:cs typeface="Times New Roman"/>
                        </a:rPr>
                        <a:t>13</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815" algn="ctr">
                        <a:spcBef>
                          <a:spcPts val="60"/>
                        </a:spcBef>
                        <a:spcAft>
                          <a:spcPts val="0"/>
                        </a:spcAft>
                      </a:pPr>
                      <a:r>
                        <a:rPr lang="en-US" sz="1400">
                          <a:effectLst/>
                          <a:latin typeface="Times New Roman"/>
                          <a:ea typeface="Times New Roman"/>
                          <a:cs typeface="Times New Roman"/>
                        </a:rPr>
                        <a:t>se</a:t>
                      </a:r>
                      <a:r>
                        <a:rPr lang="en-US" sz="1400" spc="-10">
                          <a:effectLst/>
                          <a:latin typeface="Times New Roman"/>
                          <a:ea typeface="Times New Roman"/>
                          <a:cs typeface="Times New Roman"/>
                        </a:rPr>
                        <a:t> </a:t>
                      </a:r>
                      <a:r>
                        <a:rPr lang="en-US" sz="1400">
                          <a:effectLst/>
                          <a:latin typeface="Times New Roman"/>
                          <a:ea typeface="Times New Roman"/>
                          <a:cs typeface="Times New Roman"/>
                        </a:rPr>
                        <a:t>cansaron</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340" marR="45085" algn="ctr">
                        <a:spcBef>
                          <a:spcPts val="60"/>
                        </a:spcBef>
                        <a:spcAft>
                          <a:spcPts val="0"/>
                        </a:spcAft>
                      </a:pPr>
                      <a:r>
                        <a:rPr lang="en-US" sz="1400">
                          <a:effectLst/>
                          <a:latin typeface="Times New Roman"/>
                          <a:ea typeface="Times New Roman"/>
                          <a:cs typeface="Times New Roman"/>
                        </a:rPr>
                        <a:t>se</a:t>
                      </a:r>
                      <a:r>
                        <a:rPr lang="en-US" sz="1400" spc="-10">
                          <a:effectLst/>
                          <a:latin typeface="Times New Roman"/>
                          <a:ea typeface="Times New Roman"/>
                          <a:cs typeface="Times New Roman"/>
                        </a:rPr>
                        <a:t> </a:t>
                      </a:r>
                      <a:r>
                        <a:rPr lang="en-US" sz="1400">
                          <a:effectLst/>
                          <a:latin typeface="Times New Roman"/>
                          <a:ea typeface="Times New Roman"/>
                          <a:cs typeface="Times New Roman"/>
                        </a:rPr>
                        <a:t>cansarán</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0800" marR="44450" algn="ctr">
                        <a:spcBef>
                          <a:spcPts val="60"/>
                        </a:spcBef>
                        <a:spcAft>
                          <a:spcPts val="0"/>
                        </a:spcAft>
                      </a:pPr>
                      <a:r>
                        <a:rPr lang="en-US" sz="1400" dirty="0">
                          <a:solidFill>
                            <a:schemeClr val="accent2"/>
                          </a:solidFill>
                          <a:effectLst/>
                          <a:latin typeface="Times New Roman"/>
                          <a:ea typeface="Times New Roman"/>
                          <a:cs typeface="Times New Roman"/>
                        </a:rPr>
                        <a:t>se</a:t>
                      </a:r>
                      <a:r>
                        <a:rPr lang="en-US" sz="1400" spc="-5" dirty="0">
                          <a:solidFill>
                            <a:schemeClr val="accent2"/>
                          </a:solidFill>
                          <a:effectLst/>
                          <a:latin typeface="Times New Roman"/>
                          <a:ea typeface="Times New Roman"/>
                          <a:cs typeface="Times New Roman"/>
                        </a:rPr>
                        <a:t> </a:t>
                      </a:r>
                      <a:r>
                        <a:rPr lang="en-US" sz="1400" dirty="0" err="1">
                          <a:solidFill>
                            <a:schemeClr val="accent2"/>
                          </a:solidFill>
                          <a:effectLst/>
                          <a:latin typeface="Times New Roman"/>
                          <a:ea typeface="Times New Roman"/>
                          <a:cs typeface="Times New Roman"/>
                        </a:rPr>
                        <a:t>cansen</a:t>
                      </a:r>
                      <a:endParaRPr lang="ru-RU" sz="1400" dirty="0">
                        <a:solidFill>
                          <a:schemeClr val="accent2"/>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52070" marR="43180" algn="ctr">
                        <a:spcBef>
                          <a:spcPts val="80"/>
                        </a:spcBef>
                        <a:spcAft>
                          <a:spcPts val="0"/>
                        </a:spcAft>
                      </a:pPr>
                      <a:r>
                        <a:rPr lang="en-US" sz="1400" b="1">
                          <a:effectLst/>
                          <a:latin typeface="Times New Roman"/>
                          <a:ea typeface="Times New Roman"/>
                          <a:cs typeface="Times New Roman"/>
                        </a:rPr>
                        <a:t>14</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815" algn="ctr">
                        <a:spcBef>
                          <a:spcPts val="60"/>
                        </a:spcBef>
                        <a:spcAft>
                          <a:spcPts val="0"/>
                        </a:spcAft>
                      </a:pPr>
                      <a:r>
                        <a:rPr lang="en-US" sz="1400">
                          <a:effectLst/>
                          <a:latin typeface="Times New Roman"/>
                          <a:ea typeface="Times New Roman"/>
                          <a:cs typeface="Times New Roman"/>
                        </a:rPr>
                        <a:t>habías</a:t>
                      </a:r>
                      <a:r>
                        <a:rPr lang="en-US" sz="1400" spc="-15">
                          <a:effectLst/>
                          <a:latin typeface="Times New Roman"/>
                          <a:ea typeface="Times New Roman"/>
                          <a:cs typeface="Times New Roman"/>
                        </a:rPr>
                        <a:t> </a:t>
                      </a:r>
                      <a:r>
                        <a:rPr lang="en-US" sz="1400">
                          <a:effectLst/>
                          <a:latin typeface="Times New Roman"/>
                          <a:ea typeface="Times New Roman"/>
                          <a:cs typeface="Times New Roman"/>
                        </a:rPr>
                        <a:t>recibido</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4450" algn="ctr">
                        <a:spcBef>
                          <a:spcPts val="60"/>
                        </a:spcBef>
                        <a:spcAft>
                          <a:spcPts val="0"/>
                        </a:spcAft>
                      </a:pPr>
                      <a:r>
                        <a:rPr lang="en-US" sz="1400">
                          <a:effectLst/>
                          <a:latin typeface="Times New Roman"/>
                          <a:ea typeface="Times New Roman"/>
                          <a:cs typeface="Times New Roman"/>
                        </a:rPr>
                        <a:t>recibías</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0800" marR="44450" algn="ctr">
                        <a:spcBef>
                          <a:spcPts val="60"/>
                        </a:spcBef>
                        <a:spcAft>
                          <a:spcPts val="0"/>
                        </a:spcAft>
                      </a:pPr>
                      <a:r>
                        <a:rPr lang="en-US" sz="1400" dirty="0" err="1">
                          <a:solidFill>
                            <a:schemeClr val="accent2"/>
                          </a:solidFill>
                          <a:effectLst/>
                          <a:latin typeface="Times New Roman"/>
                          <a:ea typeface="Times New Roman"/>
                          <a:cs typeface="Times New Roman"/>
                        </a:rPr>
                        <a:t>recibas</a:t>
                      </a:r>
                      <a:endParaRPr lang="ru-RU" sz="1400" dirty="0">
                        <a:solidFill>
                          <a:schemeClr val="accent2"/>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52070" marR="43180" algn="ctr">
                        <a:spcBef>
                          <a:spcPts val="80"/>
                        </a:spcBef>
                        <a:spcAft>
                          <a:spcPts val="0"/>
                        </a:spcAft>
                      </a:pPr>
                      <a:r>
                        <a:rPr lang="en-US" sz="1400" b="1">
                          <a:effectLst/>
                          <a:latin typeface="Times New Roman"/>
                          <a:ea typeface="Times New Roman"/>
                          <a:cs typeface="Times New Roman"/>
                        </a:rPr>
                        <a:t>15</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815" algn="ctr">
                        <a:spcBef>
                          <a:spcPts val="60"/>
                        </a:spcBef>
                        <a:spcAft>
                          <a:spcPts val="0"/>
                        </a:spcAft>
                      </a:pPr>
                      <a:r>
                        <a:rPr lang="en-US" sz="1400">
                          <a:effectLst/>
                          <a:latin typeface="Times New Roman"/>
                          <a:ea typeface="Times New Roman"/>
                          <a:cs typeface="Times New Roman"/>
                        </a:rPr>
                        <a:t>has</a:t>
                      </a:r>
                      <a:r>
                        <a:rPr lang="en-US" sz="1400" spc="-20">
                          <a:effectLst/>
                          <a:latin typeface="Times New Roman"/>
                          <a:ea typeface="Times New Roman"/>
                          <a:cs typeface="Times New Roman"/>
                        </a:rPr>
                        <a:t> </a:t>
                      </a:r>
                      <a:r>
                        <a:rPr lang="en-US" sz="1400">
                          <a:effectLst/>
                          <a:latin typeface="Times New Roman"/>
                          <a:ea typeface="Times New Roman"/>
                          <a:cs typeface="Times New Roman"/>
                        </a:rPr>
                        <a:t>sabido</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705" marR="45085" algn="ctr">
                        <a:spcBef>
                          <a:spcPts val="60"/>
                        </a:spcBef>
                        <a:spcAft>
                          <a:spcPts val="0"/>
                        </a:spcAft>
                      </a:pPr>
                      <a:r>
                        <a:rPr lang="en-US" sz="1400" dirty="0">
                          <a:solidFill>
                            <a:schemeClr val="accent2"/>
                          </a:solidFill>
                          <a:effectLst/>
                          <a:latin typeface="Times New Roman"/>
                          <a:ea typeface="Times New Roman"/>
                          <a:cs typeface="Times New Roman"/>
                        </a:rPr>
                        <a:t>has</a:t>
                      </a:r>
                      <a:r>
                        <a:rPr lang="en-US" sz="1400" spc="-20" dirty="0">
                          <a:solidFill>
                            <a:schemeClr val="accent2"/>
                          </a:solidFill>
                          <a:effectLst/>
                          <a:latin typeface="Times New Roman"/>
                          <a:ea typeface="Times New Roman"/>
                          <a:cs typeface="Times New Roman"/>
                        </a:rPr>
                        <a:t> </a:t>
                      </a:r>
                      <a:r>
                        <a:rPr lang="en-US" sz="1400" dirty="0" err="1">
                          <a:solidFill>
                            <a:schemeClr val="accent2"/>
                          </a:solidFill>
                          <a:effectLst/>
                          <a:latin typeface="Times New Roman"/>
                          <a:ea typeface="Times New Roman"/>
                          <a:cs typeface="Times New Roman"/>
                        </a:rPr>
                        <a:t>conocido</a:t>
                      </a:r>
                      <a:endParaRPr lang="ru-RU" sz="1400" dirty="0">
                        <a:solidFill>
                          <a:schemeClr val="accent2"/>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4450" algn="ctr">
                        <a:spcBef>
                          <a:spcPts val="60"/>
                        </a:spcBef>
                        <a:spcAft>
                          <a:spcPts val="0"/>
                        </a:spcAft>
                      </a:pPr>
                      <a:r>
                        <a:rPr lang="en-US" sz="1400" dirty="0">
                          <a:effectLst/>
                          <a:latin typeface="Times New Roman"/>
                          <a:ea typeface="Times New Roman"/>
                          <a:cs typeface="Times New Roman"/>
                        </a:rPr>
                        <a:t>has</a:t>
                      </a:r>
                      <a:r>
                        <a:rPr lang="en-US" sz="1400" spc="-15" dirty="0">
                          <a:effectLst/>
                          <a:latin typeface="Times New Roman"/>
                          <a:ea typeface="Times New Roman"/>
                          <a:cs typeface="Times New Roman"/>
                        </a:rPr>
                        <a:t> </a:t>
                      </a:r>
                      <a:r>
                        <a:rPr lang="en-US" sz="1400" dirty="0" err="1">
                          <a:effectLst/>
                          <a:latin typeface="Times New Roman"/>
                          <a:ea typeface="Times New Roman"/>
                          <a:cs typeface="Times New Roman"/>
                        </a:rPr>
                        <a:t>comunicado</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52070" marR="43180" algn="ctr">
                        <a:spcBef>
                          <a:spcPts val="80"/>
                        </a:spcBef>
                        <a:spcAft>
                          <a:spcPts val="0"/>
                        </a:spcAft>
                      </a:pPr>
                      <a:r>
                        <a:rPr lang="en-US" sz="1400" b="1">
                          <a:effectLst/>
                          <a:latin typeface="Times New Roman"/>
                          <a:ea typeface="Times New Roman"/>
                          <a:cs typeface="Times New Roman"/>
                        </a:rPr>
                        <a:t>16</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1910" algn="ctr">
                        <a:spcBef>
                          <a:spcPts val="60"/>
                        </a:spcBef>
                        <a:spcAft>
                          <a:spcPts val="0"/>
                        </a:spcAft>
                      </a:pPr>
                      <a:r>
                        <a:rPr lang="en-US" sz="1400" dirty="0" err="1">
                          <a:solidFill>
                            <a:schemeClr val="accent2"/>
                          </a:solidFill>
                          <a:effectLst/>
                          <a:latin typeface="Times New Roman"/>
                          <a:ea typeface="Times New Roman"/>
                          <a:cs typeface="Times New Roman"/>
                        </a:rPr>
                        <a:t>por</a:t>
                      </a:r>
                      <a:r>
                        <a:rPr lang="en-US" sz="1400" spc="-20" dirty="0">
                          <a:solidFill>
                            <a:schemeClr val="accent2"/>
                          </a:solidFill>
                          <a:effectLst/>
                          <a:latin typeface="Times New Roman"/>
                          <a:ea typeface="Times New Roman"/>
                          <a:cs typeface="Times New Roman"/>
                        </a:rPr>
                        <a:t> </a:t>
                      </a:r>
                      <a:r>
                        <a:rPr lang="en-US" sz="1400" dirty="0" err="1">
                          <a:solidFill>
                            <a:schemeClr val="accent2"/>
                          </a:solidFill>
                          <a:effectLst/>
                          <a:latin typeface="Times New Roman"/>
                          <a:ea typeface="Times New Roman"/>
                          <a:cs typeface="Times New Roman"/>
                        </a:rPr>
                        <a:t>naturaleza</a:t>
                      </a:r>
                      <a:endParaRPr lang="ru-RU" sz="1400" dirty="0">
                        <a:solidFill>
                          <a:schemeClr val="accent2"/>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5085" algn="ctr">
                        <a:spcBef>
                          <a:spcPts val="60"/>
                        </a:spcBef>
                        <a:spcAft>
                          <a:spcPts val="0"/>
                        </a:spcAft>
                      </a:pPr>
                      <a:r>
                        <a:rPr lang="en-US" sz="1400">
                          <a:effectLst/>
                          <a:latin typeface="Times New Roman"/>
                          <a:ea typeface="Times New Roman"/>
                          <a:cs typeface="Times New Roman"/>
                        </a:rPr>
                        <a:t>por</a:t>
                      </a:r>
                      <a:r>
                        <a:rPr lang="en-US" sz="1400" spc="-25">
                          <a:effectLst/>
                          <a:latin typeface="Times New Roman"/>
                          <a:ea typeface="Times New Roman"/>
                          <a:cs typeface="Times New Roman"/>
                        </a:rPr>
                        <a:t> </a:t>
                      </a:r>
                      <a:r>
                        <a:rPr lang="en-US" sz="1400">
                          <a:effectLst/>
                          <a:latin typeface="Times New Roman"/>
                          <a:ea typeface="Times New Roman"/>
                          <a:cs typeface="Times New Roman"/>
                        </a:rPr>
                        <a:t>nacimiento</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4450" algn="ctr">
                        <a:spcBef>
                          <a:spcPts val="60"/>
                        </a:spcBef>
                        <a:spcAft>
                          <a:spcPts val="0"/>
                        </a:spcAft>
                      </a:pPr>
                      <a:r>
                        <a:rPr lang="en-US" sz="1400" dirty="0" err="1">
                          <a:effectLst/>
                          <a:latin typeface="Times New Roman"/>
                          <a:ea typeface="Times New Roman"/>
                          <a:cs typeface="Times New Roman"/>
                        </a:rPr>
                        <a:t>por</a:t>
                      </a:r>
                      <a:r>
                        <a:rPr lang="en-US" sz="1400" spc="-20" dirty="0">
                          <a:effectLst/>
                          <a:latin typeface="Times New Roman"/>
                          <a:ea typeface="Times New Roman"/>
                          <a:cs typeface="Times New Roman"/>
                        </a:rPr>
                        <a:t> </a:t>
                      </a:r>
                      <a:r>
                        <a:rPr lang="en-US" sz="1400" dirty="0" err="1">
                          <a:effectLst/>
                          <a:latin typeface="Times New Roman"/>
                          <a:ea typeface="Times New Roman"/>
                          <a:cs typeface="Times New Roman"/>
                        </a:rPr>
                        <a:t>origen</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52070" marR="43180" algn="ctr">
                        <a:spcBef>
                          <a:spcPts val="85"/>
                        </a:spcBef>
                        <a:spcAft>
                          <a:spcPts val="0"/>
                        </a:spcAft>
                      </a:pPr>
                      <a:r>
                        <a:rPr lang="en-US" sz="1400" b="1">
                          <a:effectLst/>
                          <a:latin typeface="Times New Roman"/>
                          <a:ea typeface="Times New Roman"/>
                          <a:cs typeface="Times New Roman"/>
                        </a:rPr>
                        <a:t>17</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815" algn="ctr">
                        <a:spcBef>
                          <a:spcPts val="60"/>
                        </a:spcBef>
                        <a:spcAft>
                          <a:spcPts val="0"/>
                        </a:spcAft>
                      </a:pPr>
                      <a:r>
                        <a:rPr lang="en-US" sz="1400">
                          <a:effectLst/>
                          <a:latin typeface="Times New Roman"/>
                          <a:ea typeface="Times New Roman"/>
                          <a:cs typeface="Times New Roman"/>
                        </a:rPr>
                        <a:t>poco</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975" marR="43180" algn="ctr">
                        <a:spcBef>
                          <a:spcPts val="60"/>
                        </a:spcBef>
                        <a:spcAft>
                          <a:spcPts val="0"/>
                        </a:spcAft>
                      </a:pPr>
                      <a:r>
                        <a:rPr lang="en-US" sz="1400">
                          <a:effectLst/>
                          <a:latin typeface="Times New Roman"/>
                          <a:ea typeface="Times New Roman"/>
                          <a:cs typeface="Times New Roman"/>
                        </a:rPr>
                        <a:t>cosa</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815" algn="ctr">
                        <a:spcBef>
                          <a:spcPts val="60"/>
                        </a:spcBef>
                        <a:spcAft>
                          <a:spcPts val="0"/>
                        </a:spcAft>
                      </a:pPr>
                      <a:r>
                        <a:rPr lang="en-US" sz="1400" dirty="0" err="1">
                          <a:solidFill>
                            <a:schemeClr val="accent2"/>
                          </a:solidFill>
                          <a:effectLst/>
                          <a:latin typeface="Times New Roman"/>
                          <a:ea typeface="Times New Roman"/>
                          <a:cs typeface="Times New Roman"/>
                        </a:rPr>
                        <a:t>algo</a:t>
                      </a:r>
                      <a:endParaRPr lang="ru-RU" sz="1400" dirty="0">
                        <a:solidFill>
                          <a:schemeClr val="accent2"/>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52070" marR="43180" algn="ctr">
                        <a:spcBef>
                          <a:spcPts val="80"/>
                        </a:spcBef>
                        <a:spcAft>
                          <a:spcPts val="0"/>
                        </a:spcAft>
                      </a:pPr>
                      <a:r>
                        <a:rPr lang="en-US" sz="1400" b="1">
                          <a:effectLst/>
                          <a:latin typeface="Times New Roman"/>
                          <a:ea typeface="Times New Roman"/>
                          <a:cs typeface="Times New Roman"/>
                        </a:rPr>
                        <a:t>18</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180" algn="ctr">
                        <a:spcBef>
                          <a:spcPts val="60"/>
                        </a:spcBef>
                        <a:spcAft>
                          <a:spcPts val="0"/>
                        </a:spcAft>
                      </a:pPr>
                      <a:r>
                        <a:rPr lang="en-US" sz="1400" dirty="0" err="1">
                          <a:solidFill>
                            <a:schemeClr val="accent2"/>
                          </a:solidFill>
                          <a:effectLst/>
                          <a:latin typeface="Times New Roman"/>
                          <a:ea typeface="Times New Roman"/>
                          <a:cs typeface="Times New Roman"/>
                        </a:rPr>
                        <a:t>Anímate</a:t>
                      </a:r>
                      <a:endParaRPr lang="ru-RU" sz="1400" dirty="0">
                        <a:solidFill>
                          <a:schemeClr val="accent2"/>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340" marR="45085" algn="ctr">
                        <a:spcBef>
                          <a:spcPts val="60"/>
                        </a:spcBef>
                        <a:spcAft>
                          <a:spcPts val="0"/>
                        </a:spcAft>
                      </a:pPr>
                      <a:r>
                        <a:rPr lang="en-US" sz="1400">
                          <a:effectLst/>
                          <a:latin typeface="Times New Roman"/>
                          <a:ea typeface="Times New Roman"/>
                          <a:cs typeface="Times New Roman"/>
                        </a:rPr>
                        <a:t>Animas</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0800" marR="44450" algn="ctr">
                        <a:spcBef>
                          <a:spcPts val="60"/>
                        </a:spcBef>
                        <a:spcAft>
                          <a:spcPts val="0"/>
                        </a:spcAft>
                      </a:pPr>
                      <a:r>
                        <a:rPr lang="en-US" sz="1400">
                          <a:effectLst/>
                          <a:latin typeface="Times New Roman"/>
                          <a:ea typeface="Times New Roman"/>
                          <a:cs typeface="Times New Roman"/>
                        </a:rPr>
                        <a:t>Animado</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4309">
                <a:tc>
                  <a:txBody>
                    <a:bodyPr/>
                    <a:lstStyle/>
                    <a:p>
                      <a:pPr marL="52070" marR="43180" algn="ctr">
                        <a:spcBef>
                          <a:spcPts val="80"/>
                        </a:spcBef>
                        <a:spcAft>
                          <a:spcPts val="0"/>
                        </a:spcAft>
                      </a:pPr>
                      <a:r>
                        <a:rPr lang="en-US" sz="1400" b="1">
                          <a:effectLst/>
                          <a:latin typeface="Times New Roman"/>
                          <a:ea typeface="Times New Roman"/>
                          <a:cs typeface="Times New Roman"/>
                        </a:rPr>
                        <a:t>19</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1910" algn="ctr">
                        <a:spcBef>
                          <a:spcPts val="60"/>
                        </a:spcBef>
                        <a:spcAft>
                          <a:spcPts val="0"/>
                        </a:spcAft>
                      </a:pPr>
                      <a:r>
                        <a:rPr lang="en-US" sz="1400" dirty="0" err="1">
                          <a:solidFill>
                            <a:schemeClr val="accent2"/>
                          </a:solidFill>
                          <a:effectLst/>
                          <a:latin typeface="Times New Roman"/>
                          <a:ea typeface="Times New Roman"/>
                          <a:cs typeface="Times New Roman"/>
                        </a:rPr>
                        <a:t>buena</a:t>
                      </a:r>
                      <a:r>
                        <a:rPr lang="en-US" sz="1400" spc="-5" dirty="0">
                          <a:solidFill>
                            <a:schemeClr val="accent2"/>
                          </a:solidFill>
                          <a:effectLst/>
                          <a:latin typeface="Times New Roman"/>
                          <a:ea typeface="Times New Roman"/>
                          <a:cs typeface="Times New Roman"/>
                        </a:rPr>
                        <a:t> </a:t>
                      </a:r>
                      <a:r>
                        <a:rPr lang="en-US" sz="1400" dirty="0" err="1">
                          <a:solidFill>
                            <a:schemeClr val="accent2"/>
                          </a:solidFill>
                          <a:effectLst/>
                          <a:latin typeface="Times New Roman"/>
                          <a:ea typeface="Times New Roman"/>
                          <a:cs typeface="Times New Roman"/>
                        </a:rPr>
                        <a:t>cara</a:t>
                      </a:r>
                      <a:endParaRPr lang="ru-RU" sz="1400" dirty="0">
                        <a:solidFill>
                          <a:schemeClr val="accent2"/>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340" marR="45085" algn="ctr">
                        <a:spcBef>
                          <a:spcPts val="60"/>
                        </a:spcBef>
                        <a:spcAft>
                          <a:spcPts val="0"/>
                        </a:spcAft>
                      </a:pPr>
                      <a:r>
                        <a:rPr lang="en-US" sz="1400">
                          <a:effectLst/>
                          <a:latin typeface="Times New Roman"/>
                          <a:ea typeface="Times New Roman"/>
                          <a:cs typeface="Times New Roman"/>
                        </a:rPr>
                        <a:t>lengua</a:t>
                      </a:r>
                      <a:r>
                        <a:rPr lang="en-US" sz="1400" spc="-10">
                          <a:effectLst/>
                          <a:latin typeface="Times New Roman"/>
                          <a:ea typeface="Times New Roman"/>
                          <a:cs typeface="Times New Roman"/>
                        </a:rPr>
                        <a:t> </a:t>
                      </a:r>
                      <a:r>
                        <a:rPr lang="en-US" sz="1400">
                          <a:effectLst/>
                          <a:latin typeface="Times New Roman"/>
                          <a:ea typeface="Times New Roman"/>
                          <a:cs typeface="Times New Roman"/>
                        </a:rPr>
                        <a:t>afuera</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4450" algn="ctr">
                        <a:spcBef>
                          <a:spcPts val="60"/>
                        </a:spcBef>
                        <a:spcAft>
                          <a:spcPts val="0"/>
                        </a:spcAft>
                      </a:pPr>
                      <a:r>
                        <a:rPr lang="en-US" sz="1400">
                          <a:effectLst/>
                          <a:latin typeface="Times New Roman"/>
                          <a:ea typeface="Times New Roman"/>
                          <a:cs typeface="Times New Roman"/>
                        </a:rPr>
                        <a:t>ojos</a:t>
                      </a:r>
                      <a:r>
                        <a:rPr lang="en-US" sz="1400" spc="-10">
                          <a:effectLst/>
                          <a:latin typeface="Times New Roman"/>
                          <a:ea typeface="Times New Roman"/>
                          <a:cs typeface="Times New Roman"/>
                        </a:rPr>
                        <a:t> </a:t>
                      </a:r>
                      <a:r>
                        <a:rPr lang="en-US" sz="1400">
                          <a:effectLst/>
                          <a:latin typeface="Times New Roman"/>
                          <a:ea typeface="Times New Roman"/>
                          <a:cs typeface="Times New Roman"/>
                        </a:rPr>
                        <a:t>cerrados</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122">
                <a:tc>
                  <a:txBody>
                    <a:bodyPr/>
                    <a:lstStyle/>
                    <a:p>
                      <a:pPr marL="52070" marR="43180" algn="ctr">
                        <a:spcBef>
                          <a:spcPts val="80"/>
                        </a:spcBef>
                        <a:spcAft>
                          <a:spcPts val="0"/>
                        </a:spcAft>
                      </a:pPr>
                      <a:r>
                        <a:rPr lang="en-US" sz="1400" b="1">
                          <a:effectLst/>
                          <a:latin typeface="Times New Roman"/>
                          <a:ea typeface="Times New Roman"/>
                          <a:cs typeface="Times New Roman"/>
                        </a:rPr>
                        <a:t>20</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180" algn="ctr">
                        <a:spcBef>
                          <a:spcPts val="60"/>
                        </a:spcBef>
                        <a:spcAft>
                          <a:spcPts val="0"/>
                        </a:spcAft>
                      </a:pPr>
                      <a:r>
                        <a:rPr lang="en-US" sz="1400">
                          <a:effectLst/>
                          <a:latin typeface="Times New Roman"/>
                          <a:ea typeface="Times New Roman"/>
                          <a:cs typeface="Times New Roman"/>
                        </a:rPr>
                        <a:t>se</a:t>
                      </a:r>
                      <a:r>
                        <a:rPr lang="en-US" sz="1400" spc="-5">
                          <a:effectLst/>
                          <a:latin typeface="Times New Roman"/>
                          <a:ea typeface="Times New Roman"/>
                          <a:cs typeface="Times New Roman"/>
                        </a:rPr>
                        <a:t> </a:t>
                      </a:r>
                      <a:r>
                        <a:rPr lang="en-US" sz="1400">
                          <a:effectLst/>
                          <a:latin typeface="Times New Roman"/>
                          <a:ea typeface="Times New Roman"/>
                          <a:cs typeface="Times New Roman"/>
                        </a:rPr>
                        <a:t>silba</a:t>
                      </a:r>
                      <a:endParaRPr lang="ru-RU" sz="140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3340" marR="45085" algn="ctr">
                        <a:spcBef>
                          <a:spcPts val="60"/>
                        </a:spcBef>
                        <a:spcAft>
                          <a:spcPts val="0"/>
                        </a:spcAft>
                      </a:pPr>
                      <a:r>
                        <a:rPr lang="en-US" sz="1400" dirty="0">
                          <a:solidFill>
                            <a:schemeClr val="accent2"/>
                          </a:solidFill>
                          <a:effectLst/>
                          <a:latin typeface="Times New Roman"/>
                          <a:ea typeface="Times New Roman"/>
                          <a:cs typeface="Times New Roman"/>
                        </a:rPr>
                        <a:t>se</a:t>
                      </a:r>
                      <a:r>
                        <a:rPr lang="en-US" sz="1400" spc="-5" dirty="0">
                          <a:solidFill>
                            <a:schemeClr val="accent2"/>
                          </a:solidFill>
                          <a:effectLst/>
                          <a:latin typeface="Times New Roman"/>
                          <a:ea typeface="Times New Roman"/>
                          <a:cs typeface="Times New Roman"/>
                        </a:rPr>
                        <a:t> </a:t>
                      </a:r>
                      <a:r>
                        <a:rPr lang="en-US" sz="1400" dirty="0" err="1">
                          <a:solidFill>
                            <a:schemeClr val="accent2"/>
                          </a:solidFill>
                          <a:effectLst/>
                          <a:latin typeface="Times New Roman"/>
                          <a:ea typeface="Times New Roman"/>
                          <a:cs typeface="Times New Roman"/>
                        </a:rPr>
                        <a:t>respira</a:t>
                      </a:r>
                      <a:endParaRPr lang="ru-RU" sz="1400" dirty="0">
                        <a:solidFill>
                          <a:schemeClr val="accent2"/>
                        </a:solidFill>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52070" marR="43815" algn="ctr">
                        <a:spcBef>
                          <a:spcPts val="60"/>
                        </a:spcBef>
                        <a:spcAft>
                          <a:spcPts val="0"/>
                        </a:spcAft>
                      </a:pPr>
                      <a:r>
                        <a:rPr lang="en-US" sz="1400" dirty="0">
                          <a:effectLst/>
                          <a:latin typeface="Times New Roman"/>
                          <a:ea typeface="Times New Roman"/>
                          <a:cs typeface="Times New Roman"/>
                        </a:rPr>
                        <a:t>se</a:t>
                      </a:r>
                      <a:r>
                        <a:rPr lang="en-US" sz="1400" spc="-5" dirty="0">
                          <a:effectLst/>
                          <a:latin typeface="Times New Roman"/>
                          <a:ea typeface="Times New Roman"/>
                          <a:cs typeface="Times New Roman"/>
                        </a:rPr>
                        <a:t> </a:t>
                      </a:r>
                      <a:r>
                        <a:rPr lang="en-US" sz="1400" dirty="0" err="1">
                          <a:effectLst/>
                          <a:latin typeface="Times New Roman"/>
                          <a:ea typeface="Times New Roman"/>
                          <a:cs typeface="Times New Roman"/>
                        </a:rPr>
                        <a:t>sopla</a:t>
                      </a:r>
                      <a:endParaRPr lang="ru-RU" sz="1400" dirty="0">
                        <a:effectLst/>
                        <a:latin typeface="Times New Roman"/>
                        <a:ea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623554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67544" y="116632"/>
            <a:ext cx="8229600" cy="1210146"/>
          </a:xfrm>
        </p:spPr>
        <p:txBody>
          <a:bodyPr>
            <a:normAutofit fontScale="90000"/>
          </a:bodyPr>
          <a:lstStyle/>
          <a:p>
            <a:r>
              <a:rPr lang="ru-RU" b="1" dirty="0" smtClean="0"/>
              <a:t>Лингвострановедческая викторина</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5724128" y="1628800"/>
            <a:ext cx="3168352" cy="3539430"/>
          </a:xfrm>
          <a:prstGeom prst="rect">
            <a:avLst/>
          </a:prstGeom>
        </p:spPr>
        <p:txBody>
          <a:bodyPr wrap="square">
            <a:spAutoFit/>
          </a:bodyPr>
          <a:lstStyle/>
          <a:p>
            <a:pPr algn="ctr"/>
            <a:r>
              <a:rPr lang="ru-RU" sz="3200" dirty="0" smtClean="0">
                <a:latin typeface="Times New Roman" pitchFamily="18" charset="0"/>
                <a:cs typeface="Times New Roman" pitchFamily="18" charset="0"/>
              </a:rPr>
              <a:t>тест множественного выбора из 10 заданий</a:t>
            </a:r>
          </a:p>
          <a:p>
            <a:pPr algn="ctr"/>
            <a:endParaRPr lang="ru-RU" sz="3200" dirty="0" smtClean="0">
              <a:latin typeface="Times New Roman" pitchFamily="18" charset="0"/>
              <a:cs typeface="Times New Roman" pitchFamily="18" charset="0"/>
            </a:endParaRPr>
          </a:p>
          <a:p>
            <a:pPr algn="ctr"/>
            <a:r>
              <a:rPr lang="ru-RU" sz="3200" dirty="0" smtClean="0">
                <a:latin typeface="Times New Roman" pitchFamily="18" charset="0"/>
                <a:cs typeface="Times New Roman" pitchFamily="18" charset="0"/>
              </a:rPr>
              <a:t>максимум 10 баллов</a:t>
            </a:r>
            <a:endParaRPr lang="ru-RU" sz="3200" dirty="0">
              <a:latin typeface="Times New Roman" pitchFamily="18" charset="0"/>
              <a:cs typeface="Times New Roman" pitchFamily="18" charset="0"/>
            </a:endParaRPr>
          </a:p>
        </p:txBody>
      </p:sp>
      <p:pic>
        <p:nvPicPr>
          <p:cNvPr id="43010" name="Picture 2" descr="https://thumbs.dreamstime.com/b/%D0%B4%D0%B8%D0%B7%D0%B0%D0%B9%D0%BD-%D0%BF%D1%80%D0%B5-%D0%BF%D0%BE%D1%81%D1%8B-%D0%BA%D0%B8-%D0%B8%D1%81%D0%BF%D0%B0%D0%BD%D0%B8%D0%B8-%D0%B8%D1%81%D0%BF%D0%B0%D0%BD%D1%81%D0%BA%D0%B8%D0%B5-%D1%82%D1%80%D0%B0-%D0%B8%D1%86%D0%B8%D0%BE%D0%BD%D0%BD%D1%8B%D0%B5-%D1%81%D0%B8%D0%BC%D0%B2%D0%BE-%D1%8B-%D0%B8-%D0%BE%D0%B1%D1%8A%D0%B5%D0%BA%D1%82%D1%8B-91245672.jpg"/>
          <p:cNvPicPr>
            <a:picLocks noChangeAspect="1" noChangeArrowheads="1"/>
          </p:cNvPicPr>
          <p:nvPr/>
        </p:nvPicPr>
        <p:blipFill>
          <a:blip r:embed="rId3" cstate="print"/>
          <a:srcRect/>
          <a:stretch>
            <a:fillRect/>
          </a:stretch>
        </p:blipFill>
        <p:spPr bwMode="auto">
          <a:xfrm>
            <a:off x="395536" y="1556792"/>
            <a:ext cx="4968552" cy="496855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2" name="Прямоугольник 1"/>
          <p:cNvSpPr/>
          <p:nvPr/>
        </p:nvSpPr>
        <p:spPr>
          <a:xfrm>
            <a:off x="179512" y="692696"/>
            <a:ext cx="4320480" cy="60486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s-ES" sz="1400" dirty="0" smtClean="0">
                <a:latin typeface="Times New Roman" pitchFamily="18" charset="0"/>
                <a:cs typeface="Times New Roman" pitchFamily="18" charset="0"/>
              </a:rPr>
              <a:t>1</a:t>
            </a:r>
            <a:r>
              <a:rPr lang="es-ES" sz="1400" dirty="0">
                <a:latin typeface="Times New Roman" pitchFamily="18" charset="0"/>
                <a:cs typeface="Times New Roman" pitchFamily="18" charset="0"/>
              </a:rPr>
              <a:t>. España limita al norte con...</a:t>
            </a:r>
          </a:p>
          <a:p>
            <a:r>
              <a:rPr lang="es-ES" sz="1400" dirty="0">
                <a:latin typeface="Times New Roman" pitchFamily="18" charset="0"/>
                <a:cs typeface="Times New Roman" pitchFamily="18" charset="0"/>
              </a:rPr>
              <a:t>a) Francia e Italia</a:t>
            </a:r>
          </a:p>
          <a:p>
            <a:r>
              <a:rPr lang="es-ES" sz="1400" dirty="0">
                <a:solidFill>
                  <a:schemeClr val="accent2"/>
                </a:solidFill>
                <a:latin typeface="Times New Roman" pitchFamily="18" charset="0"/>
                <a:cs typeface="Times New Roman" pitchFamily="18" charset="0"/>
              </a:rPr>
              <a:t>b) Francia y Andorra</a:t>
            </a:r>
          </a:p>
          <a:p>
            <a:r>
              <a:rPr lang="es-ES" sz="1400" dirty="0">
                <a:latin typeface="Times New Roman" pitchFamily="18" charset="0"/>
                <a:cs typeface="Times New Roman" pitchFamily="18" charset="0"/>
              </a:rPr>
              <a:t>c) Francia y </a:t>
            </a:r>
            <a:r>
              <a:rPr lang="es-ES" sz="1400" dirty="0" smtClean="0">
                <a:latin typeface="Times New Roman" pitchFamily="18" charset="0"/>
                <a:cs typeface="Times New Roman" pitchFamily="18" charset="0"/>
              </a:rPr>
              <a:t>Portugal</a:t>
            </a:r>
            <a:endParaRPr lang="ru-RU" sz="1400" dirty="0" smtClean="0">
              <a:latin typeface="Times New Roman" pitchFamily="18" charset="0"/>
              <a:cs typeface="Times New Roman" pitchFamily="18" charset="0"/>
            </a:endParaRPr>
          </a:p>
          <a:p>
            <a:endParaRPr lang="es-ES"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2. La península ibérica está bañada por los mares...</a:t>
            </a:r>
          </a:p>
          <a:p>
            <a:r>
              <a:rPr lang="es-ES" sz="1400" dirty="0">
                <a:latin typeface="Times New Roman" pitchFamily="18" charset="0"/>
                <a:cs typeface="Times New Roman" pitchFamily="18" charset="0"/>
              </a:rPr>
              <a:t>a) Adriático y Cantábrico.</a:t>
            </a:r>
          </a:p>
          <a:p>
            <a:r>
              <a:rPr lang="es-ES" sz="1400" dirty="0">
                <a:solidFill>
                  <a:schemeClr val="accent2"/>
                </a:solidFill>
                <a:latin typeface="Times New Roman" pitchFamily="18" charset="0"/>
                <a:cs typeface="Times New Roman" pitchFamily="18" charset="0"/>
              </a:rPr>
              <a:t>b) Cantábrico y Mediterráneo.</a:t>
            </a:r>
          </a:p>
          <a:p>
            <a:r>
              <a:rPr lang="es-ES" sz="1400" dirty="0">
                <a:latin typeface="Times New Roman" pitchFamily="18" charset="0"/>
                <a:cs typeface="Times New Roman" pitchFamily="18" charset="0"/>
              </a:rPr>
              <a:t>c) Mediterráneo y Adriático</a:t>
            </a:r>
            <a:r>
              <a:rPr lang="es-ES" sz="1400" dirty="0" smtClean="0">
                <a:latin typeface="Times New Roman" pitchFamily="18" charset="0"/>
                <a:cs typeface="Times New Roman" pitchFamily="18" charset="0"/>
              </a:rPr>
              <a:t>.</a:t>
            </a:r>
            <a:endParaRPr lang="ru-RU" sz="1400" dirty="0" smtClean="0">
              <a:latin typeface="Times New Roman" pitchFamily="18" charset="0"/>
              <a:cs typeface="Times New Roman" pitchFamily="18" charset="0"/>
            </a:endParaRPr>
          </a:p>
          <a:p>
            <a:endParaRPr lang="es-ES"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3. Ceuta y Melilla se encuentran ubicadas geográficamente en ...</a:t>
            </a:r>
          </a:p>
          <a:p>
            <a:r>
              <a:rPr lang="es-ES" sz="1400" dirty="0">
                <a:solidFill>
                  <a:schemeClr val="accent2"/>
                </a:solidFill>
                <a:latin typeface="Times New Roman" pitchFamily="18" charset="0"/>
                <a:cs typeface="Times New Roman" pitchFamily="18" charset="0"/>
              </a:rPr>
              <a:t>a) Marruecos</a:t>
            </a:r>
          </a:p>
          <a:p>
            <a:r>
              <a:rPr lang="es-ES" sz="1400" dirty="0">
                <a:latin typeface="Times New Roman" pitchFamily="18" charset="0"/>
                <a:cs typeface="Times New Roman" pitchFamily="18" charset="0"/>
              </a:rPr>
              <a:t>b) España</a:t>
            </a:r>
          </a:p>
          <a:p>
            <a:r>
              <a:rPr lang="es-ES" sz="1400" dirty="0">
                <a:latin typeface="Times New Roman" pitchFamily="18" charset="0"/>
                <a:cs typeface="Times New Roman" pitchFamily="18" charset="0"/>
              </a:rPr>
              <a:t>c) </a:t>
            </a:r>
            <a:r>
              <a:rPr lang="es-ES" sz="1400" dirty="0" smtClean="0">
                <a:latin typeface="Times New Roman" pitchFamily="18" charset="0"/>
                <a:cs typeface="Times New Roman" pitchFamily="18" charset="0"/>
              </a:rPr>
              <a:t>Portugal</a:t>
            </a:r>
            <a:endParaRPr lang="ru-RU" sz="1400" dirty="0" smtClean="0">
              <a:latin typeface="Times New Roman" pitchFamily="18" charset="0"/>
              <a:cs typeface="Times New Roman" pitchFamily="18" charset="0"/>
            </a:endParaRPr>
          </a:p>
          <a:p>
            <a:endParaRPr lang="es-ES"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4. En invierno, en este parque, podéis practicar esquí...</a:t>
            </a:r>
          </a:p>
          <a:p>
            <a:r>
              <a:rPr lang="es-ES" sz="1400" dirty="0">
                <a:latin typeface="Times New Roman" pitchFamily="18" charset="0"/>
                <a:cs typeface="Times New Roman" pitchFamily="18" charset="0"/>
              </a:rPr>
              <a:t>a) parque nacional del Teide</a:t>
            </a:r>
          </a:p>
          <a:p>
            <a:r>
              <a:rPr lang="es-ES" sz="1400" dirty="0">
                <a:latin typeface="Times New Roman" pitchFamily="18" charset="0"/>
                <a:cs typeface="Times New Roman" pitchFamily="18" charset="0"/>
              </a:rPr>
              <a:t>b) parque nacional de Ordesa y Monte Perdido</a:t>
            </a:r>
          </a:p>
          <a:p>
            <a:r>
              <a:rPr lang="es-ES" sz="1400" dirty="0">
                <a:solidFill>
                  <a:schemeClr val="accent2"/>
                </a:solidFill>
                <a:latin typeface="Times New Roman" pitchFamily="18" charset="0"/>
                <a:cs typeface="Times New Roman" pitchFamily="18" charset="0"/>
              </a:rPr>
              <a:t>c) parque nacional de Sierra </a:t>
            </a:r>
            <a:r>
              <a:rPr lang="es-ES" sz="1400" dirty="0" smtClean="0">
                <a:solidFill>
                  <a:schemeClr val="accent2"/>
                </a:solidFill>
                <a:latin typeface="Times New Roman" pitchFamily="18" charset="0"/>
                <a:cs typeface="Times New Roman" pitchFamily="18" charset="0"/>
              </a:rPr>
              <a:t>Nevada</a:t>
            </a:r>
            <a:endParaRPr lang="ru-RU" sz="1400" dirty="0" smtClean="0">
              <a:solidFill>
                <a:schemeClr val="accent2"/>
              </a:solidFill>
              <a:latin typeface="Times New Roman" pitchFamily="18" charset="0"/>
              <a:cs typeface="Times New Roman" pitchFamily="18" charset="0"/>
            </a:endParaRPr>
          </a:p>
          <a:p>
            <a:endParaRPr lang="es-ES"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5. Salvador Felipe Jacinto Dalí i Domènech fue el máximo representante del ... </a:t>
            </a:r>
          </a:p>
          <a:p>
            <a:r>
              <a:rPr lang="es-ES" sz="1400" dirty="0">
                <a:latin typeface="Times New Roman" pitchFamily="18" charset="0"/>
                <a:cs typeface="Times New Roman" pitchFamily="18" charset="0"/>
              </a:rPr>
              <a:t>a) cubismo</a:t>
            </a:r>
          </a:p>
          <a:p>
            <a:r>
              <a:rPr lang="es-ES" sz="1400" dirty="0">
                <a:latin typeface="Times New Roman" pitchFamily="18" charset="0"/>
                <a:cs typeface="Times New Roman" pitchFamily="18" charset="0"/>
              </a:rPr>
              <a:t>b) realismo</a:t>
            </a:r>
          </a:p>
          <a:p>
            <a:r>
              <a:rPr lang="es-ES" sz="1400" dirty="0">
                <a:solidFill>
                  <a:schemeClr val="accent2"/>
                </a:solidFill>
                <a:latin typeface="Times New Roman" pitchFamily="18" charset="0"/>
                <a:cs typeface="Times New Roman" pitchFamily="18" charset="0"/>
              </a:rPr>
              <a:t>c) surrealismo</a:t>
            </a:r>
          </a:p>
        </p:txBody>
      </p:sp>
      <p:sp>
        <p:nvSpPr>
          <p:cNvPr id="7" name="Прямоугольник 6"/>
          <p:cNvSpPr/>
          <p:nvPr/>
        </p:nvSpPr>
        <p:spPr>
          <a:xfrm>
            <a:off x="4644008" y="692696"/>
            <a:ext cx="4320480" cy="604867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es-ES" sz="1400" dirty="0" smtClean="0">
                <a:latin typeface="Times New Roman" pitchFamily="18" charset="0"/>
                <a:cs typeface="Times New Roman" pitchFamily="18" charset="0"/>
              </a:rPr>
              <a:t>6</a:t>
            </a:r>
            <a:r>
              <a:rPr lang="es-ES" sz="1400" dirty="0">
                <a:latin typeface="Times New Roman" pitchFamily="18" charset="0"/>
                <a:cs typeface="Times New Roman" pitchFamily="18" charset="0"/>
              </a:rPr>
              <a:t>. Miguel de Cervantes, Lope de Vega, Tirso de Molina y Calderón de la Barca pertenecen al ... </a:t>
            </a:r>
          </a:p>
          <a:p>
            <a:r>
              <a:rPr lang="es-ES" sz="1400" dirty="0">
                <a:latin typeface="Times New Roman" pitchFamily="18" charset="0"/>
                <a:cs typeface="Times New Roman" pitchFamily="18" charset="0"/>
              </a:rPr>
              <a:t>a) Siglo de las Luces. </a:t>
            </a:r>
          </a:p>
          <a:p>
            <a:r>
              <a:rPr lang="es-ES" sz="1400" dirty="0">
                <a:latin typeface="Times New Roman" pitchFamily="18" charset="0"/>
                <a:cs typeface="Times New Roman" pitchFamily="18" charset="0"/>
              </a:rPr>
              <a:t>b) Siglo de Plata. </a:t>
            </a:r>
          </a:p>
          <a:p>
            <a:r>
              <a:rPr lang="es-ES" sz="1400" dirty="0">
                <a:solidFill>
                  <a:schemeClr val="accent2"/>
                </a:solidFill>
                <a:latin typeface="Times New Roman" pitchFamily="18" charset="0"/>
                <a:cs typeface="Times New Roman" pitchFamily="18" charset="0"/>
              </a:rPr>
              <a:t>c) Siglo de Oro</a:t>
            </a:r>
            <a:r>
              <a:rPr lang="es-ES" sz="1400" dirty="0" smtClean="0">
                <a:solidFill>
                  <a:schemeClr val="accent2"/>
                </a:solidFill>
                <a:latin typeface="Times New Roman" pitchFamily="18" charset="0"/>
                <a:cs typeface="Times New Roman" pitchFamily="18" charset="0"/>
              </a:rPr>
              <a:t>.</a:t>
            </a:r>
            <a:endParaRPr lang="ru-RU" sz="1400" dirty="0" smtClean="0">
              <a:solidFill>
                <a:schemeClr val="accent2"/>
              </a:solidFill>
              <a:latin typeface="Times New Roman" pitchFamily="18" charset="0"/>
              <a:cs typeface="Times New Roman" pitchFamily="18" charset="0"/>
            </a:endParaRPr>
          </a:p>
          <a:p>
            <a:endParaRPr lang="es-ES"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7. La capital de Costa Rica es ...</a:t>
            </a:r>
          </a:p>
          <a:p>
            <a:r>
              <a:rPr lang="es-ES" sz="1400" dirty="0">
                <a:latin typeface="Times New Roman" pitchFamily="18" charset="0"/>
                <a:cs typeface="Times New Roman" pitchFamily="18" charset="0"/>
              </a:rPr>
              <a:t>a) San Juan</a:t>
            </a:r>
          </a:p>
          <a:p>
            <a:r>
              <a:rPr lang="es-ES" sz="1400" dirty="0">
                <a:solidFill>
                  <a:schemeClr val="accent2"/>
                </a:solidFill>
                <a:latin typeface="Times New Roman" pitchFamily="18" charset="0"/>
                <a:cs typeface="Times New Roman" pitchFamily="18" charset="0"/>
              </a:rPr>
              <a:t>b) San José</a:t>
            </a:r>
          </a:p>
          <a:p>
            <a:r>
              <a:rPr lang="es-ES" sz="1400" dirty="0">
                <a:latin typeface="Times New Roman" pitchFamily="18" charset="0"/>
                <a:cs typeface="Times New Roman" pitchFamily="18" charset="0"/>
              </a:rPr>
              <a:t>c) </a:t>
            </a:r>
            <a:r>
              <a:rPr lang="es-ES" sz="1400" dirty="0" smtClean="0">
                <a:latin typeface="Times New Roman" pitchFamily="18" charset="0"/>
                <a:cs typeface="Times New Roman" pitchFamily="18" charset="0"/>
              </a:rPr>
              <a:t>Bogotá</a:t>
            </a:r>
            <a:endParaRPr lang="ru-RU" sz="1400" dirty="0" smtClean="0">
              <a:latin typeface="Times New Roman" pitchFamily="18" charset="0"/>
              <a:cs typeface="Times New Roman" pitchFamily="18" charset="0"/>
            </a:endParaRPr>
          </a:p>
          <a:p>
            <a:endParaRPr lang="es-ES"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8. El ganador del Premio Nobel de Literatura de 1956 fue </a:t>
            </a:r>
          </a:p>
          <a:p>
            <a:r>
              <a:rPr lang="es-ES" sz="1400" dirty="0">
                <a:solidFill>
                  <a:schemeClr val="accent2"/>
                </a:solidFill>
                <a:latin typeface="Times New Roman" pitchFamily="18" charset="0"/>
                <a:cs typeface="Times New Roman" pitchFamily="18" charset="0"/>
              </a:rPr>
              <a:t>a) Juán Ramón Jiménez</a:t>
            </a:r>
          </a:p>
          <a:p>
            <a:r>
              <a:rPr lang="es-ES" sz="1400" dirty="0">
                <a:latin typeface="Times New Roman" pitchFamily="18" charset="0"/>
                <a:cs typeface="Times New Roman" pitchFamily="18" charset="0"/>
              </a:rPr>
              <a:t>b) Rafael Alberti</a:t>
            </a:r>
          </a:p>
          <a:p>
            <a:r>
              <a:rPr lang="es-ES" sz="1400" dirty="0">
                <a:latin typeface="Times New Roman" pitchFamily="18" charset="0"/>
                <a:cs typeface="Times New Roman" pitchFamily="18" charset="0"/>
              </a:rPr>
              <a:t>c) Arturo </a:t>
            </a:r>
            <a:r>
              <a:rPr lang="es-ES" sz="1400" dirty="0" smtClean="0">
                <a:latin typeface="Times New Roman" pitchFamily="18" charset="0"/>
                <a:cs typeface="Times New Roman" pitchFamily="18" charset="0"/>
              </a:rPr>
              <a:t>Pérez-Reverte</a:t>
            </a:r>
            <a:endParaRPr lang="ru-RU" sz="1400" dirty="0" smtClean="0">
              <a:latin typeface="Times New Roman" pitchFamily="18" charset="0"/>
              <a:cs typeface="Times New Roman" pitchFamily="18" charset="0"/>
            </a:endParaRPr>
          </a:p>
          <a:p>
            <a:endParaRPr lang="es-ES"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9. Para acompañar el baile flamenco se usa un instrumento musical de percusión que se llama …</a:t>
            </a:r>
          </a:p>
          <a:p>
            <a:r>
              <a:rPr lang="es-ES" sz="1400" dirty="0">
                <a:latin typeface="Times New Roman" pitchFamily="18" charset="0"/>
                <a:cs typeface="Times New Roman" pitchFamily="18" charset="0"/>
              </a:rPr>
              <a:t>a) castañas</a:t>
            </a:r>
          </a:p>
          <a:p>
            <a:r>
              <a:rPr lang="es-ES" sz="1400" dirty="0">
                <a:solidFill>
                  <a:schemeClr val="accent2"/>
                </a:solidFill>
                <a:latin typeface="Times New Roman" pitchFamily="18" charset="0"/>
                <a:cs typeface="Times New Roman" pitchFamily="18" charset="0"/>
              </a:rPr>
              <a:t>b) castañuelas</a:t>
            </a:r>
          </a:p>
          <a:p>
            <a:r>
              <a:rPr lang="es-ES" sz="1400" dirty="0">
                <a:latin typeface="Times New Roman" pitchFamily="18" charset="0"/>
                <a:cs typeface="Times New Roman" pitchFamily="18" charset="0"/>
              </a:rPr>
              <a:t>c) </a:t>
            </a:r>
            <a:r>
              <a:rPr lang="es-ES" sz="1400" dirty="0" smtClean="0">
                <a:latin typeface="Times New Roman" pitchFamily="18" charset="0"/>
                <a:cs typeface="Times New Roman" pitchFamily="18" charset="0"/>
              </a:rPr>
              <a:t>Castaños</a:t>
            </a:r>
            <a:endParaRPr lang="ru-RU" sz="1400" dirty="0" smtClean="0">
              <a:latin typeface="Times New Roman" pitchFamily="18" charset="0"/>
              <a:cs typeface="Times New Roman" pitchFamily="18" charset="0"/>
            </a:endParaRPr>
          </a:p>
          <a:p>
            <a:endParaRPr lang="es-ES" sz="1400" dirty="0">
              <a:latin typeface="Times New Roman" pitchFamily="18" charset="0"/>
              <a:cs typeface="Times New Roman" pitchFamily="18" charset="0"/>
            </a:endParaRPr>
          </a:p>
          <a:p>
            <a:r>
              <a:rPr lang="es-ES" sz="1400" dirty="0">
                <a:latin typeface="Times New Roman" pitchFamily="18" charset="0"/>
                <a:cs typeface="Times New Roman" pitchFamily="18" charset="0"/>
              </a:rPr>
              <a:t>10. La tradición navideña consiste en montar un Belén que es …</a:t>
            </a:r>
          </a:p>
          <a:p>
            <a:r>
              <a:rPr lang="es-ES" sz="1400" dirty="0">
                <a:latin typeface="Times New Roman" pitchFamily="18" charset="0"/>
                <a:cs typeface="Times New Roman" pitchFamily="18" charset="0"/>
              </a:rPr>
              <a:t>a) una construcción gigantesca que se quema después</a:t>
            </a:r>
          </a:p>
          <a:p>
            <a:r>
              <a:rPr lang="es-ES" sz="1400" dirty="0">
                <a:latin typeface="Times New Roman" pitchFamily="18" charset="0"/>
                <a:cs typeface="Times New Roman" pitchFamily="18" charset="0"/>
              </a:rPr>
              <a:t>b) un árbol de Navidad adornado con luces y juguetes</a:t>
            </a:r>
          </a:p>
          <a:p>
            <a:r>
              <a:rPr lang="es-ES" sz="1400" dirty="0">
                <a:solidFill>
                  <a:schemeClr val="accent2"/>
                </a:solidFill>
                <a:latin typeface="Times New Roman" pitchFamily="18" charset="0"/>
                <a:cs typeface="Times New Roman" pitchFamily="18" charset="0"/>
              </a:rPr>
              <a:t>c) una construcción que representa el nacimiento del Niño Jesús</a:t>
            </a:r>
          </a:p>
        </p:txBody>
      </p:sp>
      <p:sp>
        <p:nvSpPr>
          <p:cNvPr id="3" name="Прямоугольник 2"/>
          <p:cNvSpPr/>
          <p:nvPr/>
        </p:nvSpPr>
        <p:spPr>
          <a:xfrm>
            <a:off x="179512" y="116632"/>
            <a:ext cx="8784976" cy="5760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spcAft>
                <a:spcPts val="0"/>
              </a:spcAft>
            </a:pPr>
            <a:r>
              <a:rPr lang="ru-RU" dirty="0">
                <a:solidFill>
                  <a:srgbClr val="000000"/>
                </a:solidFill>
                <a:latin typeface="Times New Roman"/>
                <a:ea typeface="Times New Roman"/>
                <a:cs typeface="Times New Roman"/>
              </a:rPr>
              <a:t>Найди правильный ответ на следующие вопросы. Укажи  выбранный вариант ответа в бланке ответов соответствующей буквой:   </a:t>
            </a:r>
            <a:endParaRPr lang="ru-RU" sz="1400" dirty="0">
              <a:ea typeface="Times New Roman"/>
              <a:cs typeface="Times New Roman"/>
            </a:endParaRPr>
          </a:p>
        </p:txBody>
      </p:sp>
    </p:spTree>
    <p:extLst>
      <p:ext uri="{BB962C8B-B14F-4D97-AF65-F5344CB8AC3E}">
        <p14:creationId xmlns:p14="http://schemas.microsoft.com/office/powerpoint/2010/main" val="4283709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67544" y="116632"/>
            <a:ext cx="8229600" cy="1210146"/>
          </a:xfrm>
        </p:spPr>
        <p:txBody>
          <a:bodyPr>
            <a:normAutofit/>
          </a:bodyPr>
          <a:lstStyle/>
          <a:p>
            <a:r>
              <a:rPr lang="ru-RU" b="1" dirty="0" smtClean="0"/>
              <a:t>Чтение</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4427984" y="1844824"/>
            <a:ext cx="4320480" cy="3108543"/>
          </a:xfrm>
          <a:prstGeom prst="rect">
            <a:avLst/>
          </a:prstGeom>
        </p:spPr>
        <p:txBody>
          <a:bodyPr wrap="square">
            <a:spAutoFit/>
          </a:bodyPr>
          <a:lstStyle/>
          <a:p>
            <a:pPr algn="ctr"/>
            <a:r>
              <a:rPr lang="ru-RU" sz="2800" dirty="0" smtClean="0">
                <a:latin typeface="Times New Roman" pitchFamily="18" charset="0"/>
                <a:cs typeface="Times New Roman" pitchFamily="18" charset="0"/>
              </a:rPr>
              <a:t>чтение двух текстов на понимание и выполнение по 5 заданий:</a:t>
            </a:r>
          </a:p>
          <a:p>
            <a:pPr algn="ctr">
              <a:buFont typeface="Arial" pitchFamily="34" charset="0"/>
              <a:buChar char="•"/>
            </a:pPr>
            <a:r>
              <a:rPr lang="ru-RU" sz="2800" dirty="0" smtClean="0">
                <a:latin typeface="Times New Roman" pitchFamily="18" charset="0"/>
                <a:cs typeface="Times New Roman" pitchFamily="18" charset="0"/>
              </a:rPr>
              <a:t> с выбором ответа </a:t>
            </a:r>
          </a:p>
          <a:p>
            <a:pPr algn="ctr">
              <a:buFont typeface="Arial" pitchFamily="34" charset="0"/>
              <a:buChar char="•"/>
            </a:pPr>
            <a:r>
              <a:rPr lang="ru-RU" sz="2800" dirty="0" smtClean="0">
                <a:latin typeface="Times New Roman" pitchFamily="18" charset="0"/>
                <a:cs typeface="Times New Roman" pitchFamily="18" charset="0"/>
              </a:rPr>
              <a:t> верно/ложно</a:t>
            </a:r>
          </a:p>
          <a:p>
            <a:pPr algn="ctr">
              <a:buFont typeface="Arial" pitchFamily="34" charset="0"/>
              <a:buChar char="•"/>
            </a:pPr>
            <a:endParaRPr lang="ru-RU" sz="2800" dirty="0" smtClean="0">
              <a:latin typeface="Times New Roman" pitchFamily="18" charset="0"/>
              <a:cs typeface="Times New Roman" pitchFamily="18" charset="0"/>
            </a:endParaRPr>
          </a:p>
          <a:p>
            <a:pPr algn="ctr"/>
            <a:r>
              <a:rPr lang="ru-RU" sz="2800" dirty="0" smtClean="0">
                <a:latin typeface="Times New Roman" pitchFamily="18" charset="0"/>
                <a:cs typeface="Times New Roman" pitchFamily="18" charset="0"/>
              </a:rPr>
              <a:t>максимум 10 баллов</a:t>
            </a:r>
            <a:endParaRPr lang="ru-RU" sz="2800" dirty="0">
              <a:latin typeface="Times New Roman" pitchFamily="18" charset="0"/>
              <a:cs typeface="Times New Roman" pitchFamily="18" charset="0"/>
            </a:endParaRPr>
          </a:p>
        </p:txBody>
      </p:sp>
      <p:pic>
        <p:nvPicPr>
          <p:cNvPr id="44034" name="Picture 2" descr="https://2.bp.blogspot.com/-6OOQnVoaDEQ/V9_ZsuneH8I/AAAAAAAABtc/ydSldkZ9JeYUD1_sGdAAoWg2MuzRojUWgCEw/s1600/4543891.png"/>
          <p:cNvPicPr>
            <a:picLocks noChangeAspect="1" noChangeArrowheads="1"/>
          </p:cNvPicPr>
          <p:nvPr/>
        </p:nvPicPr>
        <p:blipFill>
          <a:blip r:embed="rId3" cstate="print"/>
          <a:srcRect/>
          <a:stretch>
            <a:fillRect/>
          </a:stretch>
        </p:blipFill>
        <p:spPr bwMode="auto">
          <a:xfrm>
            <a:off x="444832" y="1484784"/>
            <a:ext cx="3608812" cy="475252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2" name="Прямоугольник 1"/>
          <p:cNvSpPr/>
          <p:nvPr/>
        </p:nvSpPr>
        <p:spPr>
          <a:xfrm>
            <a:off x="421368" y="692696"/>
            <a:ext cx="8183080" cy="532859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spcAft>
                <a:spcPts val="0"/>
              </a:spcAft>
            </a:pPr>
            <a:r>
              <a:rPr lang="ru-RU" sz="1400" b="1" dirty="0">
                <a:solidFill>
                  <a:srgbClr val="000000"/>
                </a:solidFill>
                <a:latin typeface="Times New Roman" pitchFamily="18" charset="0"/>
                <a:ea typeface="Times New Roman"/>
                <a:cs typeface="Times New Roman" pitchFamily="18" charset="0"/>
              </a:rPr>
              <a:t>Задание 1</a:t>
            </a:r>
            <a:r>
              <a:rPr lang="ru-RU" sz="1400" dirty="0">
                <a:solidFill>
                  <a:srgbClr val="000000"/>
                </a:solidFill>
                <a:latin typeface="Times New Roman" pitchFamily="18" charset="0"/>
                <a:ea typeface="Times New Roman"/>
                <a:cs typeface="Times New Roman" pitchFamily="18" charset="0"/>
              </a:rPr>
              <a:t>. Прочитай текст и выбери правильный ответ на поставленный вопрос. Внеси выбранные варианты (a, b, c) в бланк ответов соответствующей буквой.</a:t>
            </a:r>
            <a:endParaRPr lang="ru-RU" sz="1400" dirty="0">
              <a:latin typeface="Times New Roman" pitchFamily="18" charset="0"/>
              <a:ea typeface="Times New Roman"/>
              <a:cs typeface="Times New Roman" pitchFamily="18" charset="0"/>
            </a:endParaRPr>
          </a:p>
          <a:p>
            <a:pPr>
              <a:lnSpc>
                <a:spcPct val="150000"/>
              </a:lnSpc>
              <a:spcAft>
                <a:spcPts val="0"/>
              </a:spcAft>
            </a:pPr>
            <a:r>
              <a:rPr lang="es-ES_tradnl" sz="1400" b="1" dirty="0">
                <a:solidFill>
                  <a:srgbClr val="000000"/>
                </a:solidFill>
                <a:latin typeface="Times New Roman"/>
                <a:ea typeface="Times New Roman"/>
                <a:cs typeface="Times New Roman"/>
              </a:rPr>
              <a:t>Texto </a:t>
            </a:r>
            <a:r>
              <a:rPr lang="es-ES_tradnl" sz="1400" b="1" dirty="0" smtClean="0">
                <a:solidFill>
                  <a:srgbClr val="000000"/>
                </a:solidFill>
                <a:latin typeface="Times New Roman"/>
                <a:ea typeface="Times New Roman"/>
                <a:cs typeface="Times New Roman"/>
              </a:rPr>
              <a:t>I</a:t>
            </a:r>
            <a:endParaRPr lang="ru-RU" sz="1400" b="1" dirty="0" smtClean="0">
              <a:solidFill>
                <a:srgbClr val="000000"/>
              </a:solidFill>
              <a:latin typeface="Times New Roman"/>
              <a:ea typeface="Times New Roman"/>
              <a:cs typeface="Times New Roman"/>
            </a:endParaRPr>
          </a:p>
          <a:p>
            <a:pPr indent="457200">
              <a:lnSpc>
                <a:spcPct val="150000"/>
              </a:lnSpc>
              <a:spcAft>
                <a:spcPts val="0"/>
              </a:spcAft>
            </a:pPr>
            <a:r>
              <a:rPr lang="es-AR" sz="1400" dirty="0" smtClean="0">
                <a:latin typeface="Times New Roman" pitchFamily="18" charset="0"/>
                <a:cs typeface="Times New Roman" pitchFamily="18" charset="0"/>
              </a:rPr>
              <a:t>Un </a:t>
            </a:r>
            <a:r>
              <a:rPr lang="es-AR" sz="1400" dirty="0">
                <a:latin typeface="Times New Roman" pitchFamily="18" charset="0"/>
                <a:cs typeface="Times New Roman" pitchFamily="18" charset="0"/>
              </a:rPr>
              <a:t>curioso concierto animó este miércoles a cientos de habitantes de un barrio de Río de Janeiro que, encerrados en sus casas para evitar la propagación del coronavirus, se deleitaron con un variado repertorio de música brasileña interpretada por un bombero trompetista a 50 metros de altura. </a:t>
            </a:r>
            <a:endParaRPr lang="ru-RU" sz="1400" dirty="0">
              <a:latin typeface="Times New Roman" pitchFamily="18" charset="0"/>
              <a:cs typeface="Times New Roman" pitchFamily="18" charset="0"/>
            </a:endParaRPr>
          </a:p>
          <a:p>
            <a:pPr indent="457200">
              <a:lnSpc>
                <a:spcPct val="150000"/>
              </a:lnSpc>
            </a:pPr>
            <a:r>
              <a:rPr lang="es-AR" sz="1400" dirty="0">
                <a:latin typeface="Times New Roman" pitchFamily="18" charset="0"/>
                <a:cs typeface="Times New Roman" pitchFamily="18" charset="0"/>
              </a:rPr>
              <a:t>Inspirado en una iniciativa alemana durante la cuarentena por el coronavirus, el Cuerpo de Bomberos de Río de Janeiro decidió realizar presentaciones en algunos puntos de la ciudad, como la playa de Copacabana, en la Rocinha y en otras comunidades como Cruzada San Sebastián y Vidigal. </a:t>
            </a:r>
            <a:endParaRPr lang="ru-RU" sz="1400" dirty="0">
              <a:latin typeface="Times New Roman" pitchFamily="18" charset="0"/>
              <a:cs typeface="Times New Roman" pitchFamily="18" charset="0"/>
            </a:endParaRPr>
          </a:p>
          <a:p>
            <a:pPr indent="457200">
              <a:lnSpc>
                <a:spcPct val="150000"/>
              </a:lnSpc>
            </a:pPr>
            <a:r>
              <a:rPr lang="es-AR" sz="1400" dirty="0">
                <a:latin typeface="Times New Roman" pitchFamily="18" charset="0"/>
                <a:cs typeface="Times New Roman" pitchFamily="18" charset="0"/>
              </a:rPr>
              <a:t>La idea es que la gente que no puede salir a las calles disfrute de un espectáculo musical a 50 metros de altura, desde las ventanas de los edificios próximos. </a:t>
            </a:r>
            <a:endParaRPr lang="ru-RU" sz="1400" dirty="0">
              <a:latin typeface="Times New Roman" pitchFamily="18" charset="0"/>
              <a:cs typeface="Times New Roman" pitchFamily="18" charset="0"/>
            </a:endParaRPr>
          </a:p>
          <a:p>
            <a:pPr indent="457200">
              <a:lnSpc>
                <a:spcPct val="150000"/>
              </a:lnSpc>
            </a:pPr>
            <a:r>
              <a:rPr lang="es-AR" sz="1400" dirty="0">
                <a:latin typeface="Times New Roman" pitchFamily="18" charset="0"/>
                <a:cs typeface="Times New Roman" pitchFamily="18" charset="0"/>
              </a:rPr>
              <a:t>«La acción tiene como objetivo calmar el alma y elevar el espíritu en momentos tan difíciles y, al mismo tiempo, recordar que los bomberos siempre están cerca de los ciudadanos. Siempre dispuestos a servir a la sociedad», aseguró la asesoría de prensa. </a:t>
            </a:r>
            <a:endParaRPr lang="ru-RU" sz="1400" dirty="0">
              <a:latin typeface="Times New Roman" pitchFamily="18" charset="0"/>
              <a:cs typeface="Times New Roman" pitchFamily="18" charset="0"/>
            </a:endParaRPr>
          </a:p>
          <a:p>
            <a:pPr indent="457200">
              <a:lnSpc>
                <a:spcPct val="150000"/>
              </a:lnSpc>
            </a:pPr>
            <a:r>
              <a:rPr lang="es-AR" sz="1400" dirty="0">
                <a:latin typeface="Times New Roman" pitchFamily="18" charset="0"/>
                <a:cs typeface="Times New Roman" pitchFamily="18" charset="0"/>
              </a:rPr>
              <a:t>La acción de los bomberos se ha extendido a otros municipios del estado, como Nueva Friburgo, donde el martes otro bombero, esta vez un saxofonista, ofreció un concierto a habitantes de esa ciudad</a:t>
            </a:r>
            <a:r>
              <a:rPr lang="es-AR"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p:txBody>
      </p:sp>
    </p:spTree>
    <p:extLst>
      <p:ext uri="{BB962C8B-B14F-4D97-AF65-F5344CB8AC3E}">
        <p14:creationId xmlns:p14="http://schemas.microsoft.com/office/powerpoint/2010/main" val="289371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pic>
        <p:nvPicPr>
          <p:cNvPr id="8" name="Picture 2" descr="https://2.bp.blogspot.com/-6OOQnVoaDEQ/V9_ZsuneH8I/AAAAAAAABtc/ydSldkZ9JeYUD1_sGdAAoWg2MuzRojUWgCEw/s1600/4543891.png"/>
          <p:cNvPicPr>
            <a:picLocks noChangeAspect="1" noChangeArrowheads="1"/>
          </p:cNvPicPr>
          <p:nvPr/>
        </p:nvPicPr>
        <p:blipFill>
          <a:blip r:embed="rId3" cstate="print"/>
          <a:srcRect/>
          <a:stretch>
            <a:fillRect/>
          </a:stretch>
        </p:blipFill>
        <p:spPr bwMode="auto">
          <a:xfrm>
            <a:off x="6516216" y="1772816"/>
            <a:ext cx="2405874" cy="3168352"/>
          </a:xfrm>
          <a:prstGeom prst="rect">
            <a:avLst/>
          </a:prstGeom>
          <a:ln>
            <a:noFill/>
          </a:ln>
          <a:effectLst>
            <a:outerShdw blurRad="292100" dist="139700" dir="2700000" algn="tl" rotWithShape="0">
              <a:srgbClr val="333333">
                <a:alpha val="65000"/>
              </a:srgbClr>
            </a:outerShdw>
          </a:effectLst>
        </p:spPr>
      </p:pic>
      <p:sp>
        <p:nvSpPr>
          <p:cNvPr id="2" name="Прямоугольник 1"/>
          <p:cNvSpPr/>
          <p:nvPr/>
        </p:nvSpPr>
        <p:spPr>
          <a:xfrm>
            <a:off x="257032" y="0"/>
            <a:ext cx="5827136" cy="6858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spcAft>
                <a:spcPts val="0"/>
              </a:spcAft>
            </a:pPr>
            <a:r>
              <a:rPr lang="es-ES" sz="1400" dirty="0">
                <a:solidFill>
                  <a:srgbClr val="000000"/>
                </a:solidFill>
                <a:latin typeface="Times New Roman"/>
                <a:ea typeface="Times New Roman"/>
                <a:cs typeface="Times New Roman"/>
              </a:rPr>
              <a:t>1. Los habitantes de un barrio en Río de Janeiro recibieron durante la cuarentena ...</a:t>
            </a:r>
          </a:p>
          <a:p>
            <a:pPr algn="just">
              <a:lnSpc>
                <a:spcPct val="150000"/>
              </a:lnSpc>
              <a:spcAft>
                <a:spcPts val="0"/>
              </a:spcAft>
            </a:pPr>
            <a:r>
              <a:rPr lang="es-ES" sz="1400" dirty="0">
                <a:solidFill>
                  <a:srgbClr val="000000"/>
                </a:solidFill>
                <a:latin typeface="Times New Roman"/>
                <a:ea typeface="Times New Roman"/>
                <a:cs typeface="Times New Roman"/>
              </a:rPr>
              <a:t>a) más información sobre el coronavirus</a:t>
            </a:r>
          </a:p>
          <a:p>
            <a:pPr algn="just">
              <a:lnSpc>
                <a:spcPct val="150000"/>
              </a:lnSpc>
              <a:spcAft>
                <a:spcPts val="0"/>
              </a:spcAft>
            </a:pPr>
            <a:r>
              <a:rPr lang="es-ES" sz="1400" dirty="0">
                <a:solidFill>
                  <a:schemeClr val="accent2"/>
                </a:solidFill>
                <a:latin typeface="Times New Roman"/>
                <a:ea typeface="Times New Roman"/>
                <a:cs typeface="Times New Roman"/>
              </a:rPr>
              <a:t>b) un concierto muy especial</a:t>
            </a:r>
          </a:p>
          <a:p>
            <a:pPr algn="just">
              <a:lnSpc>
                <a:spcPct val="150000"/>
              </a:lnSpc>
              <a:spcAft>
                <a:spcPts val="0"/>
              </a:spcAft>
            </a:pPr>
            <a:r>
              <a:rPr lang="es-ES" sz="1400" dirty="0">
                <a:solidFill>
                  <a:srgbClr val="000000"/>
                </a:solidFill>
                <a:latin typeface="Times New Roman"/>
                <a:ea typeface="Times New Roman"/>
                <a:cs typeface="Times New Roman"/>
              </a:rPr>
              <a:t>c) una presentación teatral</a:t>
            </a:r>
          </a:p>
          <a:p>
            <a:pPr algn="just">
              <a:lnSpc>
                <a:spcPct val="150000"/>
              </a:lnSpc>
              <a:spcAft>
                <a:spcPts val="0"/>
              </a:spcAft>
            </a:pPr>
            <a:r>
              <a:rPr lang="es-ES" sz="1400" dirty="0">
                <a:solidFill>
                  <a:srgbClr val="000000"/>
                </a:solidFill>
                <a:latin typeface="Times New Roman"/>
                <a:ea typeface="Times New Roman"/>
                <a:cs typeface="Times New Roman"/>
              </a:rPr>
              <a:t>2. El Cuerpo de Bomberos de la ciudad realiza ...</a:t>
            </a:r>
          </a:p>
          <a:p>
            <a:pPr algn="just">
              <a:lnSpc>
                <a:spcPct val="150000"/>
              </a:lnSpc>
              <a:spcAft>
                <a:spcPts val="0"/>
              </a:spcAft>
            </a:pPr>
            <a:r>
              <a:rPr lang="es-ES" sz="1400" dirty="0">
                <a:solidFill>
                  <a:srgbClr val="000000"/>
                </a:solidFill>
                <a:latin typeface="Times New Roman"/>
                <a:ea typeface="Times New Roman"/>
                <a:cs typeface="Times New Roman"/>
              </a:rPr>
              <a:t>a) sesiones de entrenamiento</a:t>
            </a:r>
          </a:p>
          <a:p>
            <a:pPr algn="just">
              <a:lnSpc>
                <a:spcPct val="150000"/>
              </a:lnSpc>
              <a:spcAft>
                <a:spcPts val="0"/>
              </a:spcAft>
            </a:pPr>
            <a:r>
              <a:rPr lang="es-ES" sz="1400" dirty="0">
                <a:solidFill>
                  <a:srgbClr val="000000"/>
                </a:solidFill>
                <a:latin typeface="Times New Roman"/>
                <a:ea typeface="Times New Roman"/>
                <a:cs typeface="Times New Roman"/>
              </a:rPr>
              <a:t>b) actividades de prevención </a:t>
            </a:r>
          </a:p>
          <a:p>
            <a:pPr algn="just">
              <a:lnSpc>
                <a:spcPct val="150000"/>
              </a:lnSpc>
              <a:spcAft>
                <a:spcPts val="0"/>
              </a:spcAft>
            </a:pPr>
            <a:r>
              <a:rPr lang="es-ES" sz="1400" dirty="0">
                <a:solidFill>
                  <a:schemeClr val="accent2"/>
                </a:solidFill>
                <a:latin typeface="Times New Roman"/>
                <a:ea typeface="Times New Roman"/>
                <a:cs typeface="Times New Roman"/>
              </a:rPr>
              <a:t>с) presentaciones musicales</a:t>
            </a:r>
          </a:p>
          <a:p>
            <a:pPr algn="just">
              <a:lnSpc>
                <a:spcPct val="150000"/>
              </a:lnSpc>
              <a:spcAft>
                <a:spcPts val="0"/>
              </a:spcAft>
            </a:pPr>
            <a:r>
              <a:rPr lang="es-ES" sz="1400" dirty="0">
                <a:solidFill>
                  <a:srgbClr val="000000"/>
                </a:solidFill>
                <a:latin typeface="Times New Roman"/>
                <a:ea typeface="Times New Roman"/>
                <a:cs typeface="Times New Roman"/>
              </a:rPr>
              <a:t>3. ¿Qué instrumento toca el bombero?</a:t>
            </a:r>
          </a:p>
          <a:p>
            <a:pPr algn="just">
              <a:lnSpc>
                <a:spcPct val="150000"/>
              </a:lnSpc>
              <a:spcAft>
                <a:spcPts val="0"/>
              </a:spcAft>
            </a:pPr>
            <a:r>
              <a:rPr lang="es-ES" sz="1400" dirty="0">
                <a:solidFill>
                  <a:schemeClr val="accent2"/>
                </a:solidFill>
                <a:latin typeface="Times New Roman"/>
                <a:ea typeface="Times New Roman"/>
                <a:cs typeface="Times New Roman"/>
              </a:rPr>
              <a:t>a) trompeta </a:t>
            </a:r>
          </a:p>
          <a:p>
            <a:pPr algn="just">
              <a:lnSpc>
                <a:spcPct val="150000"/>
              </a:lnSpc>
              <a:spcAft>
                <a:spcPts val="0"/>
              </a:spcAft>
            </a:pPr>
            <a:r>
              <a:rPr lang="es-ES" sz="1400" dirty="0">
                <a:solidFill>
                  <a:srgbClr val="000000"/>
                </a:solidFill>
                <a:latin typeface="Times New Roman"/>
                <a:ea typeface="Times New Roman"/>
                <a:cs typeface="Times New Roman"/>
              </a:rPr>
              <a:t>b) tambor</a:t>
            </a:r>
          </a:p>
          <a:p>
            <a:pPr algn="just">
              <a:lnSpc>
                <a:spcPct val="150000"/>
              </a:lnSpc>
              <a:spcAft>
                <a:spcPts val="0"/>
              </a:spcAft>
            </a:pPr>
            <a:r>
              <a:rPr lang="es-ES" sz="1400" dirty="0">
                <a:solidFill>
                  <a:srgbClr val="000000"/>
                </a:solidFill>
                <a:latin typeface="Times New Roman"/>
                <a:ea typeface="Times New Roman"/>
                <a:cs typeface="Times New Roman"/>
              </a:rPr>
              <a:t>с) guitarra</a:t>
            </a:r>
          </a:p>
          <a:p>
            <a:pPr algn="just">
              <a:lnSpc>
                <a:spcPct val="150000"/>
              </a:lnSpc>
              <a:spcAft>
                <a:spcPts val="0"/>
              </a:spcAft>
            </a:pPr>
            <a:r>
              <a:rPr lang="es-ES" sz="1400" dirty="0">
                <a:solidFill>
                  <a:srgbClr val="000000"/>
                </a:solidFill>
                <a:latin typeface="Times New Roman"/>
                <a:ea typeface="Times New Roman"/>
                <a:cs typeface="Times New Roman"/>
              </a:rPr>
              <a:t>4. ¿Cuál es el objetivo de los bomberos con esta acción?</a:t>
            </a:r>
          </a:p>
          <a:p>
            <a:pPr algn="just">
              <a:lnSpc>
                <a:spcPct val="150000"/>
              </a:lnSpc>
              <a:spcAft>
                <a:spcPts val="0"/>
              </a:spcAft>
            </a:pPr>
            <a:r>
              <a:rPr lang="es-ES" sz="1400" dirty="0">
                <a:solidFill>
                  <a:schemeClr val="accent2"/>
                </a:solidFill>
                <a:latin typeface="Times New Roman"/>
                <a:ea typeface="Times New Roman"/>
                <a:cs typeface="Times New Roman"/>
              </a:rPr>
              <a:t>a) tranquilizar a las personas y apoyarlas en esta difícil situación</a:t>
            </a:r>
          </a:p>
          <a:p>
            <a:pPr algn="just">
              <a:lnSpc>
                <a:spcPct val="150000"/>
              </a:lnSpc>
              <a:spcAft>
                <a:spcPts val="0"/>
              </a:spcAft>
            </a:pPr>
            <a:r>
              <a:rPr lang="es-ES" sz="1400" dirty="0">
                <a:solidFill>
                  <a:srgbClr val="000000"/>
                </a:solidFill>
                <a:latin typeface="Times New Roman"/>
                <a:ea typeface="Times New Roman"/>
                <a:cs typeface="Times New Roman"/>
              </a:rPr>
              <a:t>b) practicar nuevas canciones y conocer a los ciudadanos</a:t>
            </a:r>
          </a:p>
          <a:p>
            <a:pPr algn="just">
              <a:lnSpc>
                <a:spcPct val="150000"/>
              </a:lnSpc>
              <a:spcAft>
                <a:spcPts val="0"/>
              </a:spcAft>
            </a:pPr>
            <a:r>
              <a:rPr lang="es-ES" sz="1400" dirty="0">
                <a:solidFill>
                  <a:srgbClr val="000000"/>
                </a:solidFill>
                <a:latin typeface="Times New Roman"/>
                <a:ea typeface="Times New Roman"/>
                <a:cs typeface="Times New Roman"/>
              </a:rPr>
              <a:t>с) preparar a la gente para la evacuación</a:t>
            </a:r>
          </a:p>
          <a:p>
            <a:pPr algn="just">
              <a:lnSpc>
                <a:spcPct val="150000"/>
              </a:lnSpc>
              <a:spcAft>
                <a:spcPts val="0"/>
              </a:spcAft>
            </a:pPr>
            <a:r>
              <a:rPr lang="es-ES" sz="1400" dirty="0">
                <a:solidFill>
                  <a:srgbClr val="000000"/>
                </a:solidFill>
                <a:latin typeface="Times New Roman"/>
                <a:ea typeface="Times New Roman"/>
                <a:cs typeface="Times New Roman"/>
              </a:rPr>
              <a:t>5. Esta idea también llegó al municipio de ...</a:t>
            </a:r>
          </a:p>
          <a:p>
            <a:pPr algn="just">
              <a:lnSpc>
                <a:spcPct val="150000"/>
              </a:lnSpc>
              <a:spcAft>
                <a:spcPts val="0"/>
              </a:spcAft>
            </a:pPr>
            <a:r>
              <a:rPr lang="es-ES" sz="1400" dirty="0">
                <a:solidFill>
                  <a:srgbClr val="000000"/>
                </a:solidFill>
                <a:latin typeface="Times New Roman"/>
                <a:ea typeface="Times New Roman"/>
                <a:cs typeface="Times New Roman"/>
              </a:rPr>
              <a:t>a) nadie apoyó la idea</a:t>
            </a:r>
          </a:p>
          <a:p>
            <a:pPr algn="just">
              <a:lnSpc>
                <a:spcPct val="150000"/>
              </a:lnSpc>
              <a:spcAft>
                <a:spcPts val="0"/>
              </a:spcAft>
            </a:pPr>
            <a:r>
              <a:rPr lang="es-ES" sz="1400" dirty="0">
                <a:solidFill>
                  <a:srgbClr val="000000"/>
                </a:solidFill>
                <a:latin typeface="Times New Roman"/>
                <a:ea typeface="Times New Roman"/>
                <a:cs typeface="Times New Roman"/>
              </a:rPr>
              <a:t>b) Cruzada San Sebastián</a:t>
            </a:r>
          </a:p>
          <a:p>
            <a:pPr algn="just">
              <a:lnSpc>
                <a:spcPct val="150000"/>
              </a:lnSpc>
              <a:spcAft>
                <a:spcPts val="0"/>
              </a:spcAft>
            </a:pPr>
            <a:r>
              <a:rPr lang="es-ES" sz="1400" dirty="0">
                <a:solidFill>
                  <a:schemeClr val="accent2"/>
                </a:solidFill>
                <a:latin typeface="Times New Roman"/>
                <a:ea typeface="Times New Roman"/>
                <a:cs typeface="Times New Roman"/>
              </a:rPr>
              <a:t>c) Nueva </a:t>
            </a:r>
            <a:r>
              <a:rPr lang="es-ES" sz="1400" dirty="0" smtClean="0">
                <a:solidFill>
                  <a:schemeClr val="accent2"/>
                </a:solidFill>
                <a:latin typeface="Times New Roman"/>
                <a:ea typeface="Times New Roman"/>
                <a:cs typeface="Times New Roman"/>
              </a:rPr>
              <a:t>Friburgo</a:t>
            </a:r>
            <a:endParaRPr lang="es-ES" sz="1400" dirty="0">
              <a:solidFill>
                <a:schemeClr val="accent2"/>
              </a:solidFill>
              <a:latin typeface="Times New Roman"/>
              <a:ea typeface="Times New Roman"/>
              <a:cs typeface="Times New Roman"/>
            </a:endParaRPr>
          </a:p>
        </p:txBody>
      </p:sp>
    </p:spTree>
    <p:extLst>
      <p:ext uri="{BB962C8B-B14F-4D97-AF65-F5344CB8AC3E}">
        <p14:creationId xmlns:p14="http://schemas.microsoft.com/office/powerpoint/2010/main" val="40913448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2" name="Прямоугольник 1"/>
          <p:cNvSpPr/>
          <p:nvPr/>
        </p:nvSpPr>
        <p:spPr>
          <a:xfrm>
            <a:off x="421368" y="692696"/>
            <a:ext cx="8183080" cy="547260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nSpc>
                <a:spcPct val="150000"/>
              </a:lnSpc>
              <a:spcAft>
                <a:spcPts val="0"/>
              </a:spcAft>
            </a:pPr>
            <a:r>
              <a:rPr lang="ru-RU" sz="1400" b="1" dirty="0">
                <a:solidFill>
                  <a:srgbClr val="000000"/>
                </a:solidFill>
                <a:latin typeface="Times New Roman"/>
                <a:ea typeface="Times New Roman"/>
                <a:cs typeface="Times New Roman"/>
              </a:rPr>
              <a:t>Задание 2. </a:t>
            </a:r>
            <a:r>
              <a:rPr lang="ru-RU" sz="1400" dirty="0">
                <a:solidFill>
                  <a:srgbClr val="000000"/>
                </a:solidFill>
                <a:latin typeface="Times New Roman"/>
                <a:ea typeface="Times New Roman"/>
                <a:cs typeface="Times New Roman"/>
              </a:rPr>
              <a:t>Прочитай текст и ответь на вопрос, правдиво ли данное утверждение или ложно (</a:t>
            </a:r>
            <a:r>
              <a:rPr lang="ru-RU" sz="1400" dirty="0" err="1">
                <a:solidFill>
                  <a:srgbClr val="000000"/>
                </a:solidFill>
                <a:latin typeface="Times New Roman"/>
                <a:ea typeface="Times New Roman"/>
                <a:cs typeface="Times New Roman"/>
              </a:rPr>
              <a:t>verdadero</a:t>
            </a:r>
            <a:r>
              <a:rPr lang="ru-RU" sz="1400" dirty="0">
                <a:solidFill>
                  <a:srgbClr val="000000"/>
                </a:solidFill>
                <a:latin typeface="Times New Roman"/>
                <a:ea typeface="Times New Roman"/>
                <a:cs typeface="Times New Roman"/>
              </a:rPr>
              <a:t> o </a:t>
            </a:r>
            <a:r>
              <a:rPr lang="ru-RU" sz="1400" dirty="0" err="1">
                <a:solidFill>
                  <a:srgbClr val="000000"/>
                </a:solidFill>
                <a:latin typeface="Times New Roman"/>
                <a:ea typeface="Times New Roman"/>
                <a:cs typeface="Times New Roman"/>
              </a:rPr>
              <a:t>falso</a:t>
            </a:r>
            <a:r>
              <a:rPr lang="ru-RU" sz="1400" dirty="0">
                <a:solidFill>
                  <a:srgbClr val="000000"/>
                </a:solidFill>
                <a:latin typeface="Times New Roman"/>
                <a:ea typeface="Times New Roman"/>
                <a:cs typeface="Times New Roman"/>
              </a:rPr>
              <a:t>). Укажи выбранные варианты (a, b) в бланк ответов соответствующей буквой. </a:t>
            </a:r>
            <a:endParaRPr lang="ru-RU" sz="1400" dirty="0">
              <a:ea typeface="Times New Roman"/>
              <a:cs typeface="Times New Roman"/>
            </a:endParaRPr>
          </a:p>
          <a:p>
            <a:pPr>
              <a:lnSpc>
                <a:spcPct val="150000"/>
              </a:lnSpc>
              <a:spcAft>
                <a:spcPts val="0"/>
              </a:spcAft>
            </a:pPr>
            <a:r>
              <a:rPr lang="es-ES_tradnl" sz="1400" b="1" dirty="0">
                <a:solidFill>
                  <a:srgbClr val="000000"/>
                </a:solidFill>
                <a:latin typeface="Times New Roman"/>
                <a:ea typeface="Times New Roman"/>
                <a:cs typeface="Times New Roman"/>
              </a:rPr>
              <a:t>Texto II</a:t>
            </a:r>
            <a:endParaRPr lang="ru-RU" sz="1400" dirty="0">
              <a:ea typeface="Times New Roman"/>
              <a:cs typeface="Times New Roman"/>
            </a:endParaRPr>
          </a:p>
          <a:p>
            <a:pPr indent="457200" algn="ctr">
              <a:lnSpc>
                <a:spcPct val="150000"/>
              </a:lnSpc>
            </a:pPr>
            <a:r>
              <a:rPr lang="es-AR" sz="1400" b="1" dirty="0">
                <a:latin typeface="Times New Roman" pitchFamily="18" charset="0"/>
                <a:cs typeface="Times New Roman" pitchFamily="18" charset="0"/>
              </a:rPr>
              <a:t>La generación que lo tiene todo.com</a:t>
            </a:r>
            <a:endParaRPr lang="ru-RU" sz="1400" b="1" dirty="0">
              <a:latin typeface="Times New Roman" pitchFamily="18" charset="0"/>
              <a:cs typeface="Times New Roman" pitchFamily="18" charset="0"/>
            </a:endParaRPr>
          </a:p>
          <a:p>
            <a:pPr indent="457200" algn="just">
              <a:lnSpc>
                <a:spcPct val="150000"/>
              </a:lnSpc>
            </a:pPr>
            <a:r>
              <a:rPr lang="es-AR" sz="1400" dirty="0">
                <a:latin typeface="Times New Roman" pitchFamily="18" charset="0"/>
                <a:cs typeface="Times New Roman" pitchFamily="18" charset="0"/>
              </a:rPr>
              <a:t>Hoy la vida de nuestros hijos, desde que son pequeños, es puro consumo: cuando cumplen años (dos fiestas por aniversario, una con la familia </a:t>
            </a:r>
            <a:r>
              <a:rPr lang="ru-RU" sz="1400" dirty="0">
                <a:latin typeface="Times New Roman" pitchFamily="18" charset="0"/>
                <a:cs typeface="Times New Roman" pitchFamily="18" charset="0"/>
              </a:rPr>
              <a:t>у</a:t>
            </a:r>
            <a:r>
              <a:rPr lang="es-AR" sz="1400" dirty="0">
                <a:latin typeface="Times New Roman" pitchFamily="18" charset="0"/>
                <a:cs typeface="Times New Roman" pitchFamily="18" charset="0"/>
              </a:rPr>
              <a:t> otra con los amigos); cuando estudian (tableta para aprender a leer </a:t>
            </a:r>
            <a:r>
              <a:rPr lang="ru-RU" sz="1400" dirty="0">
                <a:latin typeface="Times New Roman" pitchFamily="18" charset="0"/>
                <a:cs typeface="Times New Roman" pitchFamily="18" charset="0"/>
              </a:rPr>
              <a:t>о</a:t>
            </a:r>
            <a:r>
              <a:rPr lang="es-AR" sz="1400" dirty="0">
                <a:latin typeface="Times New Roman" pitchFamily="18" charset="0"/>
                <a:cs typeface="Times New Roman" pitchFamily="18" charset="0"/>
              </a:rPr>
              <a:t> a memorizar); cuando van de vacaciones (semana blanca en la nieve, campamentos para montar a caballo </a:t>
            </a:r>
            <a:r>
              <a:rPr lang="ru-RU" sz="1400" dirty="0">
                <a:latin typeface="Times New Roman" pitchFamily="18" charset="0"/>
                <a:cs typeface="Times New Roman" pitchFamily="18" charset="0"/>
              </a:rPr>
              <a:t>о</a:t>
            </a:r>
            <a:r>
              <a:rPr lang="es-AR" sz="1400" dirty="0">
                <a:latin typeface="Times New Roman" pitchFamily="18" charset="0"/>
                <a:cs typeface="Times New Roman" pitchFamily="18" charset="0"/>
              </a:rPr>
              <a:t> jugar al golf); cuando aprenden (cursos de idiomas, de informática, de música...) </a:t>
            </a:r>
            <a:r>
              <a:rPr lang="ru-RU" sz="1400" dirty="0">
                <a:latin typeface="Times New Roman" pitchFamily="18" charset="0"/>
                <a:cs typeface="Times New Roman" pitchFamily="18" charset="0"/>
              </a:rPr>
              <a:t>о</a:t>
            </a:r>
            <a:r>
              <a:rPr lang="es-AR" sz="1400" dirty="0">
                <a:latin typeface="Times New Roman" pitchFamily="18" charset="0"/>
                <a:cs typeface="Times New Roman" pitchFamily="18" charset="0"/>
              </a:rPr>
              <a:t> cuando se visten (con la última moda de marcas). ¿Qué no tiene un niño de hoy? </a:t>
            </a:r>
            <a:endParaRPr lang="ru-RU" sz="1400" dirty="0">
              <a:latin typeface="Times New Roman" pitchFamily="18" charset="0"/>
              <a:cs typeface="Times New Roman" pitchFamily="18" charset="0"/>
            </a:endParaRPr>
          </a:p>
          <a:p>
            <a:pPr indent="457200" algn="just">
              <a:lnSpc>
                <a:spcPct val="150000"/>
              </a:lnSpc>
            </a:pPr>
            <a:r>
              <a:rPr lang="es-AR" sz="1400" dirty="0">
                <a:latin typeface="Times New Roman" pitchFamily="18" charset="0"/>
                <a:cs typeface="Times New Roman" pitchFamily="18" charset="0"/>
              </a:rPr>
              <a:t>No escriben cartas, envían e-mails </a:t>
            </a:r>
            <a:r>
              <a:rPr lang="ru-RU" sz="1400" dirty="0">
                <a:latin typeface="Times New Roman" pitchFamily="18" charset="0"/>
                <a:cs typeface="Times New Roman" pitchFamily="18" charset="0"/>
              </a:rPr>
              <a:t>о</a:t>
            </a:r>
            <a:r>
              <a:rPr lang="es-AR" sz="1400" dirty="0">
                <a:latin typeface="Times New Roman" pitchFamily="18" charset="0"/>
                <a:cs typeface="Times New Roman" pitchFamily="18" charset="0"/>
              </a:rPr>
              <a:t> mensajes por el teléfono móvil. Pueden tener todo lo que quieren cuando lo deseen. Viven con un ordenador que cabe en la palma de la mano. ¿Cómo no se nos van a volver algo apáticos si tienen todas las facilidades </a:t>
            </a:r>
            <a:r>
              <a:rPr lang="ru-RU" sz="1400" dirty="0">
                <a:latin typeface="Times New Roman" pitchFamily="18" charset="0"/>
                <a:cs typeface="Times New Roman" pitchFamily="18" charset="0"/>
              </a:rPr>
              <a:t>у</a:t>
            </a:r>
            <a:r>
              <a:rPr lang="es-AR" sz="1400" dirty="0">
                <a:latin typeface="Times New Roman" pitchFamily="18" charset="0"/>
                <a:cs typeface="Times New Roman" pitchFamily="18" charset="0"/>
              </a:rPr>
              <a:t> con solo presionar un botón? </a:t>
            </a:r>
            <a:endParaRPr lang="ru-RU" sz="1400" dirty="0">
              <a:latin typeface="Times New Roman" pitchFamily="18" charset="0"/>
              <a:cs typeface="Times New Roman" pitchFamily="18" charset="0"/>
            </a:endParaRPr>
          </a:p>
          <a:p>
            <a:pPr indent="457200" algn="just">
              <a:lnSpc>
                <a:spcPct val="150000"/>
              </a:lnSpc>
            </a:pPr>
            <a:r>
              <a:rPr lang="es-AR" sz="1400" dirty="0">
                <a:latin typeface="Times New Roman" pitchFamily="18" charset="0"/>
                <a:cs typeface="Times New Roman" pitchFamily="18" charset="0"/>
              </a:rPr>
              <a:t>Según Jose María Contreras, experto en educación «nuestros pequeños han perdido la capacidad de ilusionarse, todo les parece normal, todo se lo merecen ...» </a:t>
            </a:r>
            <a:r>
              <a:rPr lang="ru-RU" sz="1400" dirty="0">
                <a:latin typeface="Times New Roman" pitchFamily="18" charset="0"/>
                <a:cs typeface="Times New Roman" pitchFamily="18" charset="0"/>
              </a:rPr>
              <a:t>у</a:t>
            </a:r>
            <a:r>
              <a:rPr lang="es-AR" sz="1400" dirty="0">
                <a:latin typeface="Times New Roman" pitchFamily="18" charset="0"/>
                <a:cs typeface="Times New Roman" pitchFamily="18" charset="0"/>
              </a:rPr>
              <a:t> continua «ellos no son mas felices porque les demos más cosas. Además en cuanto consiguen el objeto deseado ya no les interesa». </a:t>
            </a:r>
            <a:endParaRPr lang="ru-RU" sz="1400" dirty="0">
              <a:latin typeface="Times New Roman" pitchFamily="18" charset="0"/>
              <a:cs typeface="Times New Roman" pitchFamily="18" charset="0"/>
            </a:endParaRPr>
          </a:p>
          <a:p>
            <a:pPr indent="457200" algn="just">
              <a:lnSpc>
                <a:spcPct val="150000"/>
              </a:lnSpc>
            </a:pPr>
            <a:r>
              <a:rPr lang="es-AR" sz="1400" dirty="0">
                <a:latin typeface="Times New Roman" pitchFamily="18" charset="0"/>
                <a:cs typeface="Times New Roman" pitchFamily="18" charset="0"/>
              </a:rPr>
              <a:t>Maria Jose Reig, psiquiatra, añade «El pequeño debe aprender a que le digan que no algunas veces. Si no es así, cuando se enfrente con la vida, se estrellara porque lo quiere todo inmediatamente». </a:t>
            </a:r>
            <a:endParaRPr lang="ru-RU" sz="1400" dirty="0">
              <a:latin typeface="Times New Roman" pitchFamily="18" charset="0"/>
              <a:cs typeface="Times New Roman" pitchFamily="18" charset="0"/>
            </a:endParaRPr>
          </a:p>
        </p:txBody>
      </p:sp>
    </p:spTree>
    <p:extLst>
      <p:ext uri="{BB962C8B-B14F-4D97-AF65-F5344CB8AC3E}">
        <p14:creationId xmlns:p14="http://schemas.microsoft.com/office/powerpoint/2010/main" val="17323182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pic>
        <p:nvPicPr>
          <p:cNvPr id="8" name="Picture 2" descr="https://2.bp.blogspot.com/-6OOQnVoaDEQ/V9_ZsuneH8I/AAAAAAAABtc/ydSldkZ9JeYUD1_sGdAAoWg2MuzRojUWgCEw/s1600/4543891.png"/>
          <p:cNvPicPr>
            <a:picLocks noChangeAspect="1" noChangeArrowheads="1"/>
          </p:cNvPicPr>
          <p:nvPr/>
        </p:nvPicPr>
        <p:blipFill>
          <a:blip r:embed="rId3" cstate="print"/>
          <a:srcRect/>
          <a:stretch>
            <a:fillRect/>
          </a:stretch>
        </p:blipFill>
        <p:spPr bwMode="auto">
          <a:xfrm>
            <a:off x="6516216" y="1772816"/>
            <a:ext cx="2405874" cy="3168352"/>
          </a:xfrm>
          <a:prstGeom prst="rect">
            <a:avLst/>
          </a:prstGeom>
          <a:ln>
            <a:noFill/>
          </a:ln>
          <a:effectLst>
            <a:outerShdw blurRad="292100" dist="139700" dir="2700000" algn="tl" rotWithShape="0">
              <a:srgbClr val="333333">
                <a:alpha val="65000"/>
              </a:srgbClr>
            </a:outerShdw>
          </a:effectLst>
        </p:spPr>
      </p:pic>
      <p:sp>
        <p:nvSpPr>
          <p:cNvPr id="2" name="Прямоугольник 1"/>
          <p:cNvSpPr/>
          <p:nvPr/>
        </p:nvSpPr>
        <p:spPr>
          <a:xfrm>
            <a:off x="257032" y="1412776"/>
            <a:ext cx="5827136" cy="40324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just">
              <a:lnSpc>
                <a:spcPct val="150000"/>
              </a:lnSpc>
              <a:spcAft>
                <a:spcPts val="0"/>
              </a:spcAft>
            </a:pPr>
            <a:r>
              <a:rPr lang="es-ES" sz="1400" dirty="0">
                <a:solidFill>
                  <a:srgbClr val="000000"/>
                </a:solidFill>
                <a:latin typeface="Times New Roman"/>
                <a:ea typeface="Times New Roman"/>
                <a:cs typeface="Times New Roman"/>
              </a:rPr>
              <a:t>6. Los jóvenes celebran dos veces el cumpleaños. </a:t>
            </a:r>
          </a:p>
          <a:p>
            <a:pPr algn="just">
              <a:lnSpc>
                <a:spcPct val="150000"/>
              </a:lnSpc>
              <a:spcAft>
                <a:spcPts val="0"/>
              </a:spcAft>
            </a:pPr>
            <a:r>
              <a:rPr lang="es-ES" sz="1400" dirty="0">
                <a:solidFill>
                  <a:schemeClr val="accent2"/>
                </a:solidFill>
                <a:latin typeface="Times New Roman"/>
                <a:ea typeface="Times New Roman"/>
                <a:cs typeface="Times New Roman"/>
              </a:rPr>
              <a:t>a) verdadero </a:t>
            </a:r>
            <a:r>
              <a:rPr lang="es-ES" sz="1400" dirty="0">
                <a:solidFill>
                  <a:srgbClr val="000000"/>
                </a:solidFill>
                <a:latin typeface="Times New Roman"/>
                <a:ea typeface="Times New Roman"/>
                <a:cs typeface="Times New Roman"/>
              </a:rPr>
              <a:t>b) falso </a:t>
            </a:r>
          </a:p>
          <a:p>
            <a:pPr algn="just">
              <a:lnSpc>
                <a:spcPct val="150000"/>
              </a:lnSpc>
              <a:spcAft>
                <a:spcPts val="0"/>
              </a:spcAft>
            </a:pPr>
            <a:r>
              <a:rPr lang="es-ES" sz="1400" dirty="0">
                <a:solidFill>
                  <a:srgbClr val="000000"/>
                </a:solidFill>
                <a:latin typeface="Times New Roman"/>
                <a:ea typeface="Times New Roman"/>
                <a:cs typeface="Times New Roman"/>
              </a:rPr>
              <a:t>7. Los niños tienen lo que desean cuando quieren. </a:t>
            </a:r>
          </a:p>
          <a:p>
            <a:pPr algn="just">
              <a:lnSpc>
                <a:spcPct val="150000"/>
              </a:lnSpc>
              <a:spcAft>
                <a:spcPts val="0"/>
              </a:spcAft>
            </a:pPr>
            <a:r>
              <a:rPr lang="es-ES" sz="1400" dirty="0">
                <a:solidFill>
                  <a:schemeClr val="accent2"/>
                </a:solidFill>
                <a:latin typeface="Times New Roman"/>
                <a:ea typeface="Times New Roman"/>
                <a:cs typeface="Times New Roman"/>
              </a:rPr>
              <a:t>a) verdadero </a:t>
            </a:r>
            <a:r>
              <a:rPr lang="es-ES" sz="1400" dirty="0">
                <a:solidFill>
                  <a:srgbClr val="000000"/>
                </a:solidFill>
                <a:latin typeface="Times New Roman"/>
                <a:ea typeface="Times New Roman"/>
                <a:cs typeface="Times New Roman"/>
              </a:rPr>
              <a:t>b) falso </a:t>
            </a:r>
          </a:p>
          <a:p>
            <a:pPr algn="just">
              <a:lnSpc>
                <a:spcPct val="150000"/>
              </a:lnSpc>
              <a:spcAft>
                <a:spcPts val="0"/>
              </a:spcAft>
            </a:pPr>
            <a:r>
              <a:rPr lang="es-ES" sz="1400" dirty="0">
                <a:solidFill>
                  <a:srgbClr val="000000"/>
                </a:solidFill>
                <a:latin typeface="Times New Roman"/>
                <a:ea typeface="Times New Roman"/>
                <a:cs typeface="Times New Roman"/>
              </a:rPr>
              <a:t>8. Los niños se vuelven apaticos porque solo aprietan un botón en los ordenadores. </a:t>
            </a:r>
          </a:p>
          <a:p>
            <a:pPr algn="just">
              <a:lnSpc>
                <a:spcPct val="150000"/>
              </a:lnSpc>
              <a:spcAft>
                <a:spcPts val="0"/>
              </a:spcAft>
            </a:pPr>
            <a:r>
              <a:rPr lang="es-ES" sz="1400" dirty="0">
                <a:solidFill>
                  <a:srgbClr val="000000"/>
                </a:solidFill>
                <a:latin typeface="Times New Roman"/>
                <a:ea typeface="Times New Roman"/>
                <a:cs typeface="Times New Roman"/>
              </a:rPr>
              <a:t>a) verdadero </a:t>
            </a:r>
            <a:r>
              <a:rPr lang="es-ES" sz="1400" dirty="0">
                <a:solidFill>
                  <a:schemeClr val="accent2"/>
                </a:solidFill>
                <a:latin typeface="Times New Roman"/>
                <a:ea typeface="Times New Roman"/>
                <a:cs typeface="Times New Roman"/>
              </a:rPr>
              <a:t>b) falso </a:t>
            </a:r>
          </a:p>
          <a:p>
            <a:pPr algn="just">
              <a:lnSpc>
                <a:spcPct val="150000"/>
              </a:lnSpc>
              <a:spcAft>
                <a:spcPts val="0"/>
              </a:spcAft>
            </a:pPr>
            <a:r>
              <a:rPr lang="es-ES" sz="1400" dirty="0">
                <a:solidFill>
                  <a:srgbClr val="000000"/>
                </a:solidFill>
                <a:latin typeface="Times New Roman"/>
                <a:ea typeface="Times New Roman"/>
                <a:cs typeface="Times New Roman"/>
              </a:rPr>
              <a:t>9. El experto en educación considera normal que hayan perdido la capacidad de ilusionarse. </a:t>
            </a:r>
          </a:p>
          <a:p>
            <a:pPr algn="just">
              <a:lnSpc>
                <a:spcPct val="150000"/>
              </a:lnSpc>
              <a:spcAft>
                <a:spcPts val="0"/>
              </a:spcAft>
            </a:pPr>
            <a:r>
              <a:rPr lang="es-ES" sz="1400" dirty="0">
                <a:solidFill>
                  <a:srgbClr val="000000"/>
                </a:solidFill>
                <a:latin typeface="Times New Roman"/>
                <a:ea typeface="Times New Roman"/>
                <a:cs typeface="Times New Roman"/>
              </a:rPr>
              <a:t>a) verdadero </a:t>
            </a:r>
            <a:r>
              <a:rPr lang="es-ES" sz="1400" dirty="0">
                <a:solidFill>
                  <a:schemeClr val="accent2"/>
                </a:solidFill>
                <a:latin typeface="Times New Roman"/>
                <a:ea typeface="Times New Roman"/>
                <a:cs typeface="Times New Roman"/>
              </a:rPr>
              <a:t>b) falso </a:t>
            </a:r>
          </a:p>
          <a:p>
            <a:pPr algn="just">
              <a:lnSpc>
                <a:spcPct val="150000"/>
              </a:lnSpc>
              <a:spcAft>
                <a:spcPts val="0"/>
              </a:spcAft>
            </a:pPr>
            <a:r>
              <a:rPr lang="es-ES" sz="1400" dirty="0">
                <a:solidFill>
                  <a:srgbClr val="000000"/>
                </a:solidFill>
                <a:latin typeface="Times New Roman"/>
                <a:ea typeface="Times New Roman"/>
                <a:cs typeface="Times New Roman"/>
              </a:rPr>
              <a:t>10. María José Reig piensa que los niños deben aprender a decir no. </a:t>
            </a:r>
          </a:p>
          <a:p>
            <a:pPr algn="just">
              <a:lnSpc>
                <a:spcPct val="150000"/>
              </a:lnSpc>
              <a:spcAft>
                <a:spcPts val="0"/>
              </a:spcAft>
            </a:pPr>
            <a:r>
              <a:rPr lang="es-ES" sz="1400" dirty="0">
                <a:solidFill>
                  <a:srgbClr val="000000"/>
                </a:solidFill>
                <a:latin typeface="Times New Roman"/>
                <a:ea typeface="Times New Roman"/>
                <a:cs typeface="Times New Roman"/>
              </a:rPr>
              <a:t>a) verdadero </a:t>
            </a:r>
            <a:r>
              <a:rPr lang="es-ES" sz="1400" dirty="0">
                <a:solidFill>
                  <a:schemeClr val="accent2"/>
                </a:solidFill>
                <a:latin typeface="Times New Roman"/>
                <a:ea typeface="Times New Roman"/>
                <a:cs typeface="Times New Roman"/>
              </a:rPr>
              <a:t>b) falso</a:t>
            </a:r>
          </a:p>
        </p:txBody>
      </p:sp>
    </p:spTree>
    <p:extLst>
      <p:ext uri="{BB962C8B-B14F-4D97-AF65-F5344CB8AC3E}">
        <p14:creationId xmlns:p14="http://schemas.microsoft.com/office/powerpoint/2010/main" val="35480316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67544" y="116632"/>
            <a:ext cx="8229600" cy="1210146"/>
          </a:xfrm>
        </p:spPr>
        <p:txBody>
          <a:bodyPr>
            <a:normAutofit/>
          </a:bodyPr>
          <a:lstStyle/>
          <a:p>
            <a:r>
              <a:rPr lang="ru-RU" b="1" dirty="0" smtClean="0"/>
              <a:t>Креативное письмо</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144016" y="1905506"/>
            <a:ext cx="8748464" cy="3046988"/>
          </a:xfrm>
          <a:prstGeom prst="rect">
            <a:avLst/>
          </a:prstGeom>
        </p:spPr>
        <p:txBody>
          <a:bodyPr wrap="square">
            <a:spAutoFit/>
          </a:bodyPr>
          <a:lstStyle/>
          <a:p>
            <a:pPr indent="457200" algn="just"/>
            <a:r>
              <a:rPr lang="ru-RU" sz="2400" dirty="0">
                <a:latin typeface="Times New Roman" pitchFamily="18" charset="0"/>
                <a:cs typeface="Times New Roman" pitchFamily="18" charset="0"/>
              </a:rPr>
              <a:t>Однажды знаменитый испанский актер Антонио Бандерас сказал: </a:t>
            </a:r>
            <a:r>
              <a:rPr lang="ru-RU" sz="2400" i="1" dirty="0">
                <a:latin typeface="Times New Roman" pitchFamily="18" charset="0"/>
                <a:cs typeface="Times New Roman" pitchFamily="18" charset="0"/>
              </a:rPr>
              <a:t>«</a:t>
            </a:r>
            <a:r>
              <a:rPr lang="ru-RU" sz="2400" i="1" dirty="0" err="1">
                <a:latin typeface="Times New Roman" pitchFamily="18" charset="0"/>
                <a:cs typeface="Times New Roman" pitchFamily="18" charset="0"/>
              </a:rPr>
              <a:t>Tengo</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mucha</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capacidad</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de</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trabajo</a:t>
            </a:r>
            <a:r>
              <a:rPr lang="ru-RU" sz="2400" i="1" dirty="0">
                <a:latin typeface="Times New Roman" pitchFamily="18" charset="0"/>
                <a:cs typeface="Times New Roman" pitchFamily="18" charset="0"/>
              </a:rPr>
              <a:t> y </a:t>
            </a:r>
            <a:r>
              <a:rPr lang="ru-RU" sz="2400" i="1" dirty="0" err="1">
                <a:latin typeface="Times New Roman" pitchFamily="18" charset="0"/>
                <a:cs typeface="Times New Roman" pitchFamily="18" charset="0"/>
              </a:rPr>
              <a:t>descanso</a:t>
            </a:r>
            <a:r>
              <a:rPr lang="ru-RU" sz="2400" i="1" dirty="0">
                <a:latin typeface="Times New Roman" pitchFamily="18" charset="0"/>
                <a:cs typeface="Times New Roman" pitchFamily="18" charset="0"/>
              </a:rPr>
              <a:t> </a:t>
            </a:r>
            <a:r>
              <a:rPr lang="ru-RU" sz="2400" i="1" dirty="0" err="1">
                <a:latin typeface="Times New Roman" pitchFamily="18" charset="0"/>
                <a:cs typeface="Times New Roman" pitchFamily="18" charset="0"/>
              </a:rPr>
              <a:t>trabajando</a:t>
            </a:r>
            <a:r>
              <a:rPr lang="ru-RU" sz="2400" i="1" dirty="0">
                <a:latin typeface="Times New Roman" pitchFamily="18" charset="0"/>
                <a:cs typeface="Times New Roman" pitchFamily="18" charset="0"/>
              </a:rPr>
              <a:t>». </a:t>
            </a:r>
            <a:r>
              <a:rPr lang="ru-RU" sz="2400" dirty="0">
                <a:latin typeface="Times New Roman" pitchFamily="18" charset="0"/>
                <a:cs typeface="Times New Roman" pitchFamily="18" charset="0"/>
              </a:rPr>
              <a:t>Постарайтесь выразить своё мнение по данному поводу, приводя аргументы, которые подтверждают или опровергают эти слова. Поделитесь своими мыслями с друзьями на одном из интернет-форумов. Написанный Вами текст должен быть связным, логически выстроенным и содержать примерно 180-200 слов (включая артикли, предлоги, союзы и частицы</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9980944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Заголовок 3"/>
          <p:cNvSpPr>
            <a:spLocks noGrp="1"/>
          </p:cNvSpPr>
          <p:nvPr>
            <p:ph type="title"/>
          </p:nvPr>
        </p:nvSpPr>
        <p:spPr>
          <a:xfrm>
            <a:off x="467544" y="116632"/>
            <a:ext cx="8229600" cy="1210146"/>
          </a:xfrm>
        </p:spPr>
        <p:txBody>
          <a:bodyPr>
            <a:normAutofit/>
          </a:bodyPr>
          <a:lstStyle/>
          <a:p>
            <a:r>
              <a:rPr lang="ru-RU" b="1" dirty="0" smtClean="0"/>
              <a:t>Креативное письмо</a:t>
            </a:r>
            <a:endParaRPr lang="ru-RU" b="1" dirty="0"/>
          </a:p>
        </p:txBody>
      </p:sp>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7" name="Прямоугольник 6"/>
          <p:cNvSpPr/>
          <p:nvPr/>
        </p:nvSpPr>
        <p:spPr>
          <a:xfrm>
            <a:off x="144016" y="2644170"/>
            <a:ext cx="8748464" cy="1569660"/>
          </a:xfrm>
          <a:prstGeom prst="rect">
            <a:avLst/>
          </a:prstGeom>
        </p:spPr>
        <p:txBody>
          <a:bodyPr wrap="square">
            <a:spAutoFit/>
          </a:bodyPr>
          <a:lstStyle/>
          <a:p>
            <a:pPr indent="457200" algn="just"/>
            <a:r>
              <a:rPr lang="ru-RU" sz="2400" dirty="0">
                <a:latin typeface="Times New Roman" pitchFamily="18" charset="0"/>
                <a:cs typeface="Times New Roman" pitchFamily="18" charset="0"/>
              </a:rPr>
              <a:t>Если объем работы составляет менее 160 слов, то работа не подлежит проверке и оценивается в «0» баллов за всю работу. Если объем работы составляет больше 220 слов, проверяется только это количество слов, остальное не проверяется. </a:t>
            </a:r>
          </a:p>
        </p:txBody>
      </p:sp>
    </p:spTree>
    <p:extLst>
      <p:ext uri="{BB962C8B-B14F-4D97-AF65-F5344CB8AC3E}">
        <p14:creationId xmlns:p14="http://schemas.microsoft.com/office/powerpoint/2010/main" val="40020053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1247300009"/>
              </p:ext>
            </p:extLst>
          </p:nvPr>
        </p:nvGraphicFramePr>
        <p:xfrm>
          <a:off x="1439863" y="944565"/>
          <a:ext cx="6263640" cy="4913630"/>
        </p:xfrm>
        <a:graphic>
          <a:graphicData uri="http://schemas.openxmlformats.org/drawingml/2006/table">
            <a:tbl>
              <a:tblPr firstRow="1" firstCol="1" bandRow="1"/>
              <a:tblGrid>
                <a:gridCol w="858607"/>
                <a:gridCol w="5405033"/>
              </a:tblGrid>
              <a:tr h="296545">
                <a:tc>
                  <a:txBody>
                    <a:bodyPr/>
                    <a:lstStyle/>
                    <a:p>
                      <a:pPr marR="38100" algn="ctr">
                        <a:lnSpc>
                          <a:spcPct val="106000"/>
                        </a:lnSpc>
                        <a:spcAft>
                          <a:spcPts val="0"/>
                        </a:spcAft>
                      </a:pPr>
                      <a:r>
                        <a:rPr lang="ru-RU" sz="1400" b="1" dirty="0">
                          <a:effectLst/>
                          <a:latin typeface="Times New Roman" pitchFamily="18" charset="0"/>
                          <a:ea typeface="Calibri"/>
                          <a:cs typeface="Times New Roman" pitchFamily="18" charset="0"/>
                        </a:rPr>
                        <a:t>Баллы </a:t>
                      </a:r>
                      <a:endParaRPr lang="ru-RU" sz="1400"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11480" algn="just">
                        <a:lnSpc>
                          <a:spcPct val="106000"/>
                        </a:lnSpc>
                        <a:spcAft>
                          <a:spcPts val="0"/>
                        </a:spcAft>
                      </a:pPr>
                      <a:r>
                        <a:rPr lang="ru-RU" sz="1400" b="1" dirty="0">
                          <a:effectLst/>
                          <a:latin typeface="Times New Roman" pitchFamily="18" charset="0"/>
                          <a:ea typeface="Calibri"/>
                          <a:cs typeface="Times New Roman" pitchFamily="18" charset="0"/>
                        </a:rPr>
                        <a:t>Содержание: максимально – 4 балла </a:t>
                      </a:r>
                      <a:endParaRPr lang="ru-RU" sz="1400"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250950">
                <a:tc>
                  <a:txBody>
                    <a:bodyPr/>
                    <a:lstStyle/>
                    <a:p>
                      <a:pPr marR="40005" algn="ctr">
                        <a:lnSpc>
                          <a:spcPct val="100000"/>
                        </a:lnSpc>
                        <a:spcAft>
                          <a:spcPts val="0"/>
                        </a:spcAft>
                      </a:pPr>
                      <a:r>
                        <a:rPr lang="ru-RU" sz="1400" b="1" dirty="0">
                          <a:effectLst/>
                          <a:latin typeface="Times New Roman" pitchFamily="18" charset="0"/>
                          <a:ea typeface="Calibri"/>
                          <a:cs typeface="Times New Roman" pitchFamily="18" charset="0"/>
                        </a:rPr>
                        <a:t>4 </a:t>
                      </a: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8735" algn="just">
                        <a:lnSpc>
                          <a:spcPct val="100000"/>
                        </a:lnSpc>
                        <a:spcAft>
                          <a:spcPts val="0"/>
                        </a:spcAft>
                      </a:pPr>
                      <a:r>
                        <a:rPr lang="ru-RU" sz="1400" dirty="0">
                          <a:effectLst/>
                          <a:latin typeface="Times New Roman" pitchFamily="18" charset="0"/>
                          <a:ea typeface="Calibri"/>
                          <a:cs typeface="Times New Roman" pitchFamily="18" charset="0"/>
                        </a:rPr>
                        <a:t>Коммуникативная задача успешно решена, работа характеризуется смысловой цельностью. Участник проявляет творческий подход и оригинальность мышления. Сюжет понятен, динамичен и интересен. Текст передает личностное отношение автора к теме, его чувства и эмоции. Содержание соответствует заданному объему </a:t>
                      </a:r>
                      <a:r>
                        <a:rPr lang="ru-RU" sz="1400" b="1" dirty="0">
                          <a:effectLst/>
                          <a:latin typeface="Times New Roman" pitchFamily="18" charset="0"/>
                          <a:ea typeface="Calibri"/>
                          <a:cs typeface="Times New Roman" pitchFamily="18" charset="0"/>
                        </a:rPr>
                        <a:t>180–200 слов</a:t>
                      </a:r>
                      <a:r>
                        <a:rPr lang="ru-RU" sz="1400" dirty="0">
                          <a:effectLst/>
                          <a:latin typeface="Times New Roman" pitchFamily="18" charset="0"/>
                          <a:ea typeface="Calibri"/>
                          <a:cs typeface="Times New Roman" pitchFamily="18" charset="0"/>
                        </a:rPr>
                        <a:t> (допустимо превышение или сокращение указанного объема на 10%). </a:t>
                      </a: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9062">
                <a:tc>
                  <a:txBody>
                    <a:bodyPr/>
                    <a:lstStyle/>
                    <a:p>
                      <a:pPr marR="40005" algn="ctr">
                        <a:lnSpc>
                          <a:spcPct val="100000"/>
                        </a:lnSpc>
                        <a:spcAft>
                          <a:spcPts val="0"/>
                        </a:spcAft>
                      </a:pPr>
                      <a:r>
                        <a:rPr lang="ru-RU" sz="1400" b="1" dirty="0">
                          <a:effectLst/>
                          <a:latin typeface="Times New Roman" pitchFamily="18" charset="0"/>
                          <a:ea typeface="Calibri"/>
                          <a:cs typeface="Times New Roman" pitchFamily="18" charset="0"/>
                        </a:rPr>
                        <a:t>3 </a:t>
                      </a: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pPr>
                      <a:r>
                        <a:rPr lang="ru-RU" sz="1400" dirty="0">
                          <a:effectLst/>
                          <a:latin typeface="Times New Roman" pitchFamily="18" charset="0"/>
                          <a:ea typeface="Calibri"/>
                          <a:cs typeface="Times New Roman" pitchFamily="18" charset="0"/>
                        </a:rPr>
                        <a:t>Коммуникативная задача решена, содержание соответствует заданному объему.  </a:t>
                      </a:r>
                      <a:r>
                        <a:rPr lang="ru-RU" sz="1400" b="1" dirty="0">
                          <a:effectLst/>
                          <a:latin typeface="Times New Roman" pitchFamily="18" charset="0"/>
                          <a:ea typeface="Calibri"/>
                          <a:cs typeface="Times New Roman" pitchFamily="18" charset="0"/>
                        </a:rPr>
                        <a:t>Но </a:t>
                      </a:r>
                      <a:r>
                        <a:rPr lang="ru-RU" sz="1400" dirty="0">
                          <a:effectLst/>
                          <a:latin typeface="Times New Roman" pitchFamily="18" charset="0"/>
                          <a:ea typeface="Calibri"/>
                          <a:cs typeface="Times New Roman" pitchFamily="18" charset="0"/>
                        </a:rPr>
                        <a:t>в тексте не выражено личностное отношения автора к теме, работа характеризуется упрощенным изложением, </a:t>
                      </a:r>
                      <a:r>
                        <a:rPr lang="ru-RU" sz="1400" dirty="0" smtClean="0">
                          <a:effectLst/>
                          <a:latin typeface="Times New Roman" pitchFamily="18" charset="0"/>
                          <a:ea typeface="Calibri"/>
                          <a:cs typeface="Times New Roman" pitchFamily="18" charset="0"/>
                        </a:rPr>
                        <a:t>стилистическими </a:t>
                      </a:r>
                      <a:r>
                        <a:rPr lang="ru-RU" sz="1400" dirty="0">
                          <a:effectLst/>
                          <a:latin typeface="Times New Roman" pitchFamily="18" charset="0"/>
                          <a:ea typeface="Calibri"/>
                          <a:cs typeface="Times New Roman" pitchFamily="18" charset="0"/>
                        </a:rPr>
                        <a:t>погрешностями. </a:t>
                      </a: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1037">
                <a:tc>
                  <a:txBody>
                    <a:bodyPr/>
                    <a:lstStyle/>
                    <a:p>
                      <a:pPr marR="40005" algn="ctr">
                        <a:lnSpc>
                          <a:spcPct val="100000"/>
                        </a:lnSpc>
                        <a:spcAft>
                          <a:spcPts val="0"/>
                        </a:spcAft>
                      </a:pPr>
                      <a:r>
                        <a:rPr lang="ru-RU" sz="1400" b="1" dirty="0" smtClean="0">
                          <a:effectLst/>
                          <a:latin typeface="Times New Roman" pitchFamily="18" charset="0"/>
                          <a:ea typeface="Calibri"/>
                          <a:cs typeface="Times New Roman" pitchFamily="18" charset="0"/>
                        </a:rPr>
                        <a:t>2</a:t>
                      </a:r>
                      <a:endParaRPr lang="ru-RU" sz="1400" b="1"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pPr>
                      <a:r>
                        <a:rPr lang="ru-RU" sz="1400" dirty="0" smtClean="0">
                          <a:effectLst/>
                          <a:latin typeface="Times New Roman" pitchFamily="18" charset="0"/>
                          <a:ea typeface="Calibri"/>
                          <a:cs typeface="Times New Roman" pitchFamily="18" charset="0"/>
                        </a:rPr>
                        <a:t>Коммуникативная задача решена частично:  </a:t>
                      </a:r>
                    </a:p>
                    <a:p>
                      <a:pPr algn="just">
                        <a:lnSpc>
                          <a:spcPct val="100000"/>
                        </a:lnSpc>
                        <a:spcAft>
                          <a:spcPts val="0"/>
                        </a:spcAft>
                      </a:pPr>
                      <a:r>
                        <a:rPr lang="ru-RU" sz="1400" dirty="0" smtClean="0">
                          <a:effectLst/>
                          <a:latin typeface="Times New Roman" pitchFamily="18" charset="0"/>
                          <a:ea typeface="Calibri"/>
                          <a:cs typeface="Times New Roman" pitchFamily="18" charset="0"/>
                        </a:rPr>
                        <a:t>содержание не соответствует требуемому объему (нижняя граница –160 слов, верхняя граница – 220 и более слов). В работе преобладают текстовые штампы, заученные заранее фрагменты тем, которые выглядят как инородные вкрапления. </a:t>
                      </a: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943">
                <a:tc>
                  <a:txBody>
                    <a:bodyPr/>
                    <a:lstStyle/>
                    <a:p>
                      <a:pPr marR="40005" algn="ctr">
                        <a:lnSpc>
                          <a:spcPct val="100000"/>
                        </a:lnSpc>
                        <a:spcAft>
                          <a:spcPts val="0"/>
                        </a:spcAft>
                      </a:pPr>
                      <a:r>
                        <a:rPr lang="ru-RU" sz="1400" b="1" dirty="0" smtClean="0">
                          <a:effectLst/>
                          <a:latin typeface="Times New Roman" pitchFamily="18" charset="0"/>
                          <a:ea typeface="Calibri"/>
                          <a:cs typeface="Times New Roman" pitchFamily="18" charset="0"/>
                        </a:rPr>
                        <a:t>1</a:t>
                      </a:r>
                      <a:endParaRPr lang="ru-RU" sz="1400" b="1"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00000"/>
                        </a:lnSpc>
                        <a:spcAft>
                          <a:spcPts val="0"/>
                        </a:spcAft>
                      </a:pPr>
                      <a:r>
                        <a:rPr lang="ru-RU" sz="1400" dirty="0" smtClean="0">
                          <a:effectLst/>
                          <a:latin typeface="Times New Roman" pitchFamily="18" charset="0"/>
                          <a:ea typeface="Calibri"/>
                          <a:cs typeface="Times New Roman" pitchFamily="18" charset="0"/>
                        </a:rPr>
                        <a:t>Коммуникативная задача решена частично,  Но  сюжет плохо сформулирован и (или) не всегда понятен смысл написанного, или имеется 1 логическая ошибка. </a:t>
                      </a:r>
                      <a:endParaRPr lang="ru-RU" sz="1400"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6943">
                <a:tc>
                  <a:txBody>
                    <a:bodyPr/>
                    <a:lstStyle/>
                    <a:p>
                      <a:pPr marR="40005" algn="ctr">
                        <a:lnSpc>
                          <a:spcPct val="100000"/>
                        </a:lnSpc>
                        <a:spcAft>
                          <a:spcPts val="0"/>
                        </a:spcAft>
                      </a:pPr>
                      <a:r>
                        <a:rPr lang="ru-RU" sz="1400" b="1" dirty="0" smtClean="0">
                          <a:effectLst/>
                          <a:latin typeface="Times New Roman" pitchFamily="18" charset="0"/>
                          <a:ea typeface="Calibri"/>
                          <a:cs typeface="Times New Roman" pitchFamily="18" charset="0"/>
                        </a:rPr>
                        <a:t>0</a:t>
                      </a:r>
                      <a:endParaRPr lang="ru-RU" sz="1400" b="1"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dirty="0" smtClean="0">
                          <a:effectLst/>
                          <a:latin typeface="Times New Roman" pitchFamily="18" charset="0"/>
                          <a:ea typeface="Calibri"/>
                          <a:cs typeface="Times New Roman" pitchFamily="18" charset="0"/>
                        </a:rPr>
                        <a:t>Коммуникативная задача не решена: содержание не соответствует поставленной задаче, допущено более 1 логической ошибки. </a:t>
                      </a:r>
                      <a:endParaRPr lang="ru-RU" sz="1400" dirty="0">
                        <a:effectLst/>
                        <a:latin typeface="Times New Roman" pitchFamily="18" charset="0"/>
                        <a:ea typeface="Calibri"/>
                        <a:cs typeface="Times New Roman" pitchFamily="18" charset="0"/>
                      </a:endParaRPr>
                    </a:p>
                  </a:txBody>
                  <a:tcPr marL="68580" marR="29210" marT="2730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15348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639501545"/>
              </p:ext>
            </p:extLst>
          </p:nvPr>
        </p:nvGraphicFramePr>
        <p:xfrm>
          <a:off x="1169727" y="1473457"/>
          <a:ext cx="6804546" cy="3551046"/>
        </p:xfrm>
        <a:graphic>
          <a:graphicData uri="http://schemas.openxmlformats.org/drawingml/2006/table">
            <a:tbl>
              <a:tblPr firstRow="1" firstCol="1" bandRow="1"/>
              <a:tblGrid>
                <a:gridCol w="932659"/>
                <a:gridCol w="5871887"/>
              </a:tblGrid>
              <a:tr h="327944">
                <a:tc>
                  <a:txBody>
                    <a:bodyPr/>
                    <a:lstStyle/>
                    <a:p>
                      <a:pPr>
                        <a:lnSpc>
                          <a:spcPct val="106000"/>
                        </a:lnSpc>
                        <a:spcAft>
                          <a:spcPts val="0"/>
                        </a:spcAft>
                      </a:pPr>
                      <a:r>
                        <a:rPr lang="ru-RU" sz="1400" b="1" dirty="0">
                          <a:effectLst/>
                          <a:latin typeface="Times New Roman"/>
                          <a:ea typeface="Calibri"/>
                          <a:cs typeface="Times New Roman"/>
                        </a:rPr>
                        <a:t>Баллы </a:t>
                      </a:r>
                      <a:endParaRPr lang="ru-RU" sz="1100" dirty="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50850">
                        <a:lnSpc>
                          <a:spcPct val="106000"/>
                        </a:lnSpc>
                        <a:spcAft>
                          <a:spcPts val="0"/>
                        </a:spcAft>
                      </a:pPr>
                      <a:r>
                        <a:rPr lang="ru-RU" sz="1400" b="1" dirty="0">
                          <a:effectLst/>
                          <a:latin typeface="Times New Roman"/>
                          <a:ea typeface="Calibri"/>
                          <a:cs typeface="Times New Roman"/>
                        </a:rPr>
                        <a:t>Организация текста: максимально – 2 балла </a:t>
                      </a:r>
                      <a:endParaRPr lang="ru-RU" sz="1100" dirty="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257820">
                <a:tc>
                  <a:txBody>
                    <a:bodyPr/>
                    <a:lstStyle/>
                    <a:p>
                      <a:pPr marR="40640" algn="ctr">
                        <a:lnSpc>
                          <a:spcPct val="106000"/>
                        </a:lnSpc>
                        <a:spcAft>
                          <a:spcPts val="0"/>
                        </a:spcAft>
                      </a:pPr>
                      <a:r>
                        <a:rPr lang="ru-RU" sz="1400" b="1" dirty="0">
                          <a:effectLst/>
                          <a:latin typeface="Times New Roman"/>
                          <a:ea typeface="Calibri"/>
                          <a:cs typeface="Times New Roman"/>
                        </a:rPr>
                        <a:t>2 </a:t>
                      </a:r>
                      <a:endParaRPr lang="ru-RU" sz="1100" dirty="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41910" algn="just">
                        <a:lnSpc>
                          <a:spcPct val="106000"/>
                        </a:lnSpc>
                        <a:spcAft>
                          <a:spcPts val="0"/>
                        </a:spcAft>
                      </a:pPr>
                      <a:r>
                        <a:rPr lang="ru-RU" sz="1400" dirty="0">
                          <a:effectLst/>
                          <a:latin typeface="Times New Roman"/>
                          <a:ea typeface="Calibri"/>
                          <a:cs typeface="Times New Roman"/>
                        </a:rPr>
                        <a:t>Работа характеризуется композиционной стройностью и имеет четкую логическую структуру: вступление, основную часть и заключение. Текст разделен на смысловые абзацы. Все части текста логически связаны друг с другом, средства логической связи используются правильно. </a:t>
                      </a:r>
                      <a:endParaRPr lang="ru-RU" sz="1100" dirty="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8616">
                <a:tc>
                  <a:txBody>
                    <a:bodyPr/>
                    <a:lstStyle/>
                    <a:p>
                      <a:pPr marR="40640" algn="ctr">
                        <a:lnSpc>
                          <a:spcPct val="106000"/>
                        </a:lnSpc>
                        <a:spcAft>
                          <a:spcPts val="0"/>
                        </a:spcAft>
                      </a:pPr>
                      <a:r>
                        <a:rPr lang="ru-RU" sz="1400" b="1">
                          <a:effectLst/>
                          <a:latin typeface="Times New Roman"/>
                          <a:ea typeface="Calibri"/>
                          <a:cs typeface="Times New Roman"/>
                        </a:rPr>
                        <a:t>1 </a:t>
                      </a:r>
                      <a:endParaRPr lang="ru-RU" sz="110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algn="just">
                        <a:lnSpc>
                          <a:spcPct val="106000"/>
                        </a:lnSpc>
                        <a:spcAft>
                          <a:spcPts val="0"/>
                        </a:spcAft>
                      </a:pPr>
                      <a:r>
                        <a:rPr lang="ru-RU" sz="1400">
                          <a:effectLst/>
                          <a:latin typeface="Times New Roman"/>
                          <a:ea typeface="Calibri"/>
                          <a:cs typeface="Times New Roman"/>
                        </a:rPr>
                        <a:t>Текст не имеет четкой структуры: отсутствует вступление (или заключение) и (или) имеется </a:t>
                      </a:r>
                      <a:r>
                        <a:rPr lang="ru-RU" sz="1400" b="1">
                          <a:effectLst/>
                          <a:latin typeface="Times New Roman"/>
                          <a:ea typeface="Calibri"/>
                          <a:cs typeface="Times New Roman"/>
                        </a:rPr>
                        <a:t>1 ошибка</a:t>
                      </a:r>
                      <a:r>
                        <a:rPr lang="ru-RU" sz="1400">
                          <a:effectLst/>
                          <a:latin typeface="Times New Roman"/>
                          <a:ea typeface="Calibri"/>
                          <a:cs typeface="Times New Roman"/>
                        </a:rPr>
                        <a:t> в делении текста на логические абзацы.  </a:t>
                      </a:r>
                      <a:endParaRPr lang="ru-RU" sz="110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06666">
                <a:tc>
                  <a:txBody>
                    <a:bodyPr/>
                    <a:lstStyle/>
                    <a:p>
                      <a:pPr marR="40640" algn="ctr">
                        <a:lnSpc>
                          <a:spcPct val="106000"/>
                        </a:lnSpc>
                        <a:spcAft>
                          <a:spcPts val="0"/>
                        </a:spcAft>
                      </a:pPr>
                      <a:r>
                        <a:rPr lang="ru-RU" sz="1400" b="1">
                          <a:effectLst/>
                          <a:latin typeface="Times New Roman"/>
                          <a:ea typeface="Calibri"/>
                          <a:cs typeface="Times New Roman"/>
                        </a:rPr>
                        <a:t>0 </a:t>
                      </a:r>
                      <a:endParaRPr lang="ru-RU" sz="110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38735" algn="just">
                        <a:lnSpc>
                          <a:spcPct val="106000"/>
                        </a:lnSpc>
                        <a:spcAft>
                          <a:spcPts val="0"/>
                        </a:spcAft>
                      </a:pPr>
                      <a:r>
                        <a:rPr lang="ru-RU" sz="1400" dirty="0">
                          <a:effectLst/>
                          <a:latin typeface="Times New Roman"/>
                          <a:ea typeface="Calibri"/>
                          <a:cs typeface="Times New Roman"/>
                        </a:rPr>
                        <a:t>Текст не имеет четкой логической структуры. В работе допущено </a:t>
                      </a:r>
                      <a:r>
                        <a:rPr lang="ru-RU" sz="1400" b="1" dirty="0">
                          <a:effectLst/>
                          <a:latin typeface="Times New Roman"/>
                          <a:ea typeface="Calibri"/>
                          <a:cs typeface="Times New Roman"/>
                        </a:rPr>
                        <a:t>2</a:t>
                      </a:r>
                      <a:r>
                        <a:rPr lang="ru-RU" sz="1400" dirty="0">
                          <a:effectLst/>
                          <a:latin typeface="Times New Roman"/>
                          <a:ea typeface="Calibri"/>
                          <a:cs typeface="Times New Roman"/>
                        </a:rPr>
                        <a:t> и более ошибки в построении текста. Отсутствует или неправильно выполнено членение текста на абзацы. Имеются серьезные нарушения в употреблении логических средств связи.  </a:t>
                      </a:r>
                      <a:endParaRPr lang="ru-RU" sz="1100" dirty="0">
                        <a:effectLst/>
                        <a:latin typeface="Calibri"/>
                        <a:ea typeface="Calibri"/>
                        <a:cs typeface="Times New Roman"/>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5311762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85017019"/>
              </p:ext>
            </p:extLst>
          </p:nvPr>
        </p:nvGraphicFramePr>
        <p:xfrm>
          <a:off x="1137915" y="692696"/>
          <a:ext cx="6868170" cy="5551583"/>
        </p:xfrm>
        <a:graphic>
          <a:graphicData uri="http://schemas.openxmlformats.org/drawingml/2006/table">
            <a:tbl>
              <a:tblPr firstRow="1" firstCol="1" bandRow="1"/>
              <a:tblGrid>
                <a:gridCol w="858607"/>
                <a:gridCol w="6009563"/>
              </a:tblGrid>
              <a:tr h="267970">
                <a:tc>
                  <a:txBody>
                    <a:bodyPr/>
                    <a:lstStyle/>
                    <a:p>
                      <a:pPr algn="ctr">
                        <a:lnSpc>
                          <a:spcPct val="100000"/>
                        </a:lnSpc>
                        <a:spcAft>
                          <a:spcPts val="0"/>
                        </a:spcAft>
                      </a:pPr>
                      <a:r>
                        <a:rPr lang="ru-RU" sz="1400" b="1" dirty="0">
                          <a:effectLst/>
                          <a:latin typeface="Times New Roman" pitchFamily="18" charset="0"/>
                          <a:ea typeface="Calibri"/>
                          <a:cs typeface="Times New Roman" pitchFamily="18" charset="0"/>
                        </a:rPr>
                        <a:t>Баллы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50850" algn="just">
                        <a:lnSpc>
                          <a:spcPct val="100000"/>
                        </a:lnSpc>
                        <a:spcAft>
                          <a:spcPts val="0"/>
                        </a:spcAft>
                      </a:pPr>
                      <a:r>
                        <a:rPr lang="ru-RU" sz="1400" b="1" dirty="0">
                          <a:effectLst/>
                          <a:latin typeface="Times New Roman" pitchFamily="18" charset="0"/>
                          <a:ea typeface="Calibri"/>
                          <a:cs typeface="Times New Roman" pitchFamily="18" charset="0"/>
                        </a:rPr>
                        <a:t>Лексическое оформление: максимально – 5 баллов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795020">
                <a:tc>
                  <a:txBody>
                    <a:bodyPr/>
                    <a:lstStyle/>
                    <a:p>
                      <a:pPr marR="40640" algn="ctr">
                        <a:lnSpc>
                          <a:spcPct val="100000"/>
                        </a:lnSpc>
                        <a:spcAft>
                          <a:spcPts val="0"/>
                        </a:spcAft>
                      </a:pPr>
                      <a:r>
                        <a:rPr lang="ru-RU" sz="1400" b="1">
                          <a:effectLst/>
                          <a:latin typeface="Times New Roman" pitchFamily="18" charset="0"/>
                          <a:ea typeface="Calibri"/>
                          <a:cs typeface="Times New Roman" pitchFamily="18" charset="0"/>
                        </a:rPr>
                        <a:t>5 </a:t>
                      </a:r>
                      <a:endParaRPr lang="ru-RU" sz="140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42545" algn="just">
                        <a:lnSpc>
                          <a:spcPct val="100000"/>
                        </a:lnSpc>
                        <a:spcAft>
                          <a:spcPts val="0"/>
                        </a:spcAft>
                      </a:pPr>
                      <a:r>
                        <a:rPr lang="ru-RU" sz="1400">
                          <a:effectLst/>
                          <a:latin typeface="Times New Roman" pitchFamily="18" charset="0"/>
                          <a:ea typeface="Calibri"/>
                          <a:cs typeface="Times New Roman" pitchFamily="18" charset="0"/>
                        </a:rPr>
                        <a:t>Участник демонстрирует лексический запас, необходимый для раскрытия темы. Точный набор слов и адекватный набор лексической сочетаемости. Работа не имеет ошибок с точки зрения лексического оформления.  </a:t>
                      </a: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5655">
                <a:tc>
                  <a:txBody>
                    <a:bodyPr/>
                    <a:lstStyle/>
                    <a:p>
                      <a:pPr marR="40640" algn="ctr">
                        <a:lnSpc>
                          <a:spcPct val="100000"/>
                        </a:lnSpc>
                        <a:spcAft>
                          <a:spcPts val="0"/>
                        </a:spcAft>
                      </a:pPr>
                      <a:r>
                        <a:rPr lang="ru-RU" sz="1400" b="1">
                          <a:effectLst/>
                          <a:latin typeface="Times New Roman" pitchFamily="18" charset="0"/>
                          <a:ea typeface="Calibri"/>
                          <a:cs typeface="Times New Roman" pitchFamily="18" charset="0"/>
                        </a:rPr>
                        <a:t>4 </a:t>
                      </a:r>
                      <a:endParaRPr lang="ru-RU" sz="140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marR="41275" algn="just">
                        <a:lnSpc>
                          <a:spcPct val="100000"/>
                        </a:lnSpc>
                        <a:spcAft>
                          <a:spcPts val="0"/>
                        </a:spcAft>
                      </a:pPr>
                      <a:r>
                        <a:rPr lang="ru-RU" sz="1400">
                          <a:effectLst/>
                          <a:latin typeface="Times New Roman" pitchFamily="18" charset="0"/>
                          <a:ea typeface="Calibri"/>
                          <a:cs typeface="Times New Roman" pitchFamily="18" charset="0"/>
                        </a:rPr>
                        <a:t>Участник демонстрирует лексический запас, необходимый для раскрытия темы. Достаточно точный набор слов и лексической сочетаемости. В работе имеются 1–2 лексические ошибки, не затрудняющие понимание текста.  </a:t>
                      </a: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19308">
                <a:tc>
                  <a:txBody>
                    <a:bodyPr/>
                    <a:lstStyle/>
                    <a:p>
                      <a:pPr marR="40640" algn="ctr">
                        <a:lnSpc>
                          <a:spcPct val="100000"/>
                        </a:lnSpc>
                        <a:spcAft>
                          <a:spcPts val="0"/>
                        </a:spcAft>
                      </a:pPr>
                      <a:r>
                        <a:rPr lang="ru-RU" sz="1400" b="1" dirty="0">
                          <a:effectLst/>
                          <a:latin typeface="Times New Roman" pitchFamily="18" charset="0"/>
                          <a:ea typeface="Calibri"/>
                          <a:cs typeface="Times New Roman" pitchFamily="18" charset="0"/>
                        </a:rPr>
                        <a:t>3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35" marR="41910" algn="just">
                        <a:lnSpc>
                          <a:spcPct val="100000"/>
                        </a:lnSpc>
                        <a:spcAft>
                          <a:spcPts val="5"/>
                        </a:spcAft>
                      </a:pPr>
                      <a:r>
                        <a:rPr lang="ru-RU" sz="1400" dirty="0">
                          <a:effectLst/>
                          <a:latin typeface="Times New Roman" pitchFamily="18" charset="0"/>
                          <a:ea typeface="Calibri"/>
                          <a:cs typeface="Times New Roman" pitchFamily="18" charset="0"/>
                        </a:rPr>
                        <a:t>В целом лексические средства соответствуют заданному содержанию, имеется не более 3 ошибок в выборе слов и лексической сочетаемости, которые не затрудняют понимания текста.  </a:t>
                      </a:r>
                    </a:p>
                    <a:p>
                      <a:pPr marL="635" algn="just">
                        <a:lnSpc>
                          <a:spcPct val="100000"/>
                        </a:lnSpc>
                        <a:spcAft>
                          <a:spcPts val="0"/>
                        </a:spcAft>
                      </a:pPr>
                      <a:r>
                        <a:rPr lang="ru-RU" sz="1400" b="1" dirty="0">
                          <a:effectLst/>
                          <a:latin typeface="Times New Roman" pitchFamily="18" charset="0"/>
                          <a:ea typeface="Calibri"/>
                          <a:cs typeface="Times New Roman" pitchFamily="18" charset="0"/>
                        </a:rPr>
                        <a:t>Но </a:t>
                      </a:r>
                      <a:r>
                        <a:rPr lang="ru-RU" sz="1400" dirty="0">
                          <a:effectLst/>
                          <a:latin typeface="Times New Roman" pitchFamily="18" charset="0"/>
                          <a:ea typeface="Calibri"/>
                          <a:cs typeface="Times New Roman" pitchFamily="18" charset="0"/>
                        </a:rPr>
                        <a:t>наблюдается однообразие и скудность речевых конструкций, повторы одних и тех же структур</a:t>
                      </a:r>
                      <a:r>
                        <a:rPr lang="ru-RU" sz="1400" dirty="0" smtClean="0">
                          <a:effectLst/>
                          <a:latin typeface="Times New Roman" pitchFamily="18" charset="0"/>
                          <a:ea typeface="Calibri"/>
                          <a:cs typeface="Times New Roman" pitchFamily="18" charset="0"/>
                        </a:rPr>
                        <a:t>.</a:t>
                      </a: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1125">
                <a:tc>
                  <a:txBody>
                    <a:bodyPr/>
                    <a:lstStyle/>
                    <a:p>
                      <a:pPr marR="40640" algn="ctr">
                        <a:lnSpc>
                          <a:spcPct val="100000"/>
                        </a:lnSpc>
                        <a:spcAft>
                          <a:spcPts val="0"/>
                        </a:spcAft>
                      </a:pPr>
                      <a:r>
                        <a:rPr lang="ru-RU" sz="1400" b="1" dirty="0" smtClean="0">
                          <a:effectLst/>
                          <a:latin typeface="Times New Roman" pitchFamily="18" charset="0"/>
                          <a:ea typeface="Calibri"/>
                          <a:cs typeface="Times New Roman" pitchFamily="18" charset="0"/>
                        </a:rPr>
                        <a:t>2</a:t>
                      </a:r>
                      <a:endParaRPr lang="ru-RU" sz="1400" b="1"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35" algn="just">
                        <a:lnSpc>
                          <a:spcPct val="100000"/>
                        </a:lnSpc>
                        <a:spcAft>
                          <a:spcPts val="0"/>
                        </a:spcAft>
                      </a:pPr>
                      <a:r>
                        <a:rPr lang="ru-RU" sz="1400" dirty="0" smtClean="0">
                          <a:effectLst/>
                          <a:latin typeface="Times New Roman" pitchFamily="18" charset="0"/>
                          <a:ea typeface="Calibri"/>
                          <a:cs typeface="Times New Roman" pitchFamily="18" charset="0"/>
                        </a:rPr>
                        <a:t>В целом лексические средства соответствуют заданному содержанию, однако имеются 4–5 ошибок в выборе слов и лексической сочетаемости, которые усложняют понимание текста. Часто повторяются одни и те же слова, не используются синонимы.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R="40640" algn="ctr">
                        <a:lnSpc>
                          <a:spcPct val="100000"/>
                        </a:lnSpc>
                        <a:spcAft>
                          <a:spcPts val="0"/>
                        </a:spcAft>
                      </a:pPr>
                      <a:r>
                        <a:rPr lang="ru-RU" sz="1400" b="1" dirty="0" smtClean="0">
                          <a:effectLst/>
                          <a:latin typeface="Times New Roman" pitchFamily="18" charset="0"/>
                          <a:ea typeface="Calibri"/>
                          <a:cs typeface="Times New Roman" pitchFamily="18" charset="0"/>
                        </a:rPr>
                        <a:t>1</a:t>
                      </a:r>
                      <a:endParaRPr lang="ru-RU" sz="1400" b="1"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35" algn="just">
                        <a:lnSpc>
                          <a:spcPct val="100000"/>
                        </a:lnSpc>
                        <a:spcAft>
                          <a:spcPts val="0"/>
                        </a:spcAft>
                      </a:pPr>
                      <a:r>
                        <a:rPr lang="ru-RU" sz="1400" dirty="0" smtClean="0">
                          <a:effectLst/>
                          <a:latin typeface="Times New Roman" pitchFamily="18" charset="0"/>
                          <a:ea typeface="Calibri"/>
                          <a:cs typeface="Times New Roman" pitchFamily="18" charset="0"/>
                        </a:rPr>
                        <a:t>В целом лексические средства соответствуют заданному содержанию, однако имеются 6–8 ошибок в выборе слов и лексической сочетаемости, которые усложняют понимание текста. Используется только стандартная, однообразная лексика. Используемый словарный запас ограничен.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308">
                <a:tc>
                  <a:txBody>
                    <a:bodyPr/>
                    <a:lstStyle/>
                    <a:p>
                      <a:pPr marR="40640" algn="ctr">
                        <a:lnSpc>
                          <a:spcPct val="100000"/>
                        </a:lnSpc>
                        <a:spcAft>
                          <a:spcPts val="0"/>
                        </a:spcAft>
                      </a:pPr>
                      <a:r>
                        <a:rPr lang="ru-RU" sz="1400" b="1" dirty="0" smtClean="0">
                          <a:effectLst/>
                          <a:latin typeface="Times New Roman" pitchFamily="18" charset="0"/>
                          <a:ea typeface="Calibri"/>
                          <a:cs typeface="Times New Roman" pitchFamily="18" charset="0"/>
                        </a:rPr>
                        <a:t>0</a:t>
                      </a:r>
                      <a:endParaRPr lang="ru-RU" sz="1400" b="1"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 algn="just">
                        <a:lnSpc>
                          <a:spcPct val="100000"/>
                        </a:lnSpc>
                        <a:spcAft>
                          <a:spcPts val="0"/>
                        </a:spcAft>
                      </a:pPr>
                      <a:r>
                        <a:rPr lang="ru-RU" sz="1400" dirty="0" smtClean="0">
                          <a:effectLst/>
                          <a:latin typeface="Times New Roman" pitchFamily="18" charset="0"/>
                          <a:ea typeface="Calibri"/>
                          <a:cs typeface="Times New Roman" pitchFamily="18" charset="0"/>
                        </a:rPr>
                        <a:t>Участник демонстрирует крайне ограниченный словарный запас, имеются многочисленные лексические ошибки (более 8), которые затрудняют понимание текста. </a:t>
                      </a:r>
                      <a:endParaRPr lang="ru-RU" sz="1400" dirty="0">
                        <a:effectLst/>
                        <a:latin typeface="Times New Roman" pitchFamily="18" charset="0"/>
                        <a:ea typeface="Calibri"/>
                        <a:cs typeface="Times New Roman" pitchFamily="18" charset="0"/>
                      </a:endParaRPr>
                    </a:p>
                  </a:txBody>
                  <a:tcPr marL="67945"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503667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587468292"/>
              </p:ext>
            </p:extLst>
          </p:nvPr>
        </p:nvGraphicFramePr>
        <p:xfrm>
          <a:off x="1444303" y="997373"/>
          <a:ext cx="6336704" cy="4503214"/>
        </p:xfrm>
        <a:graphic>
          <a:graphicData uri="http://schemas.openxmlformats.org/drawingml/2006/table">
            <a:tbl>
              <a:tblPr firstRow="1" firstCol="1" bandRow="1"/>
              <a:tblGrid>
                <a:gridCol w="868535"/>
                <a:gridCol w="5468169"/>
              </a:tblGrid>
              <a:tr h="243470">
                <a:tc>
                  <a:txBody>
                    <a:bodyPr/>
                    <a:lstStyle/>
                    <a:p>
                      <a:pPr marR="39370" algn="ctr">
                        <a:lnSpc>
                          <a:spcPct val="100000"/>
                        </a:lnSpc>
                        <a:spcAft>
                          <a:spcPts val="0"/>
                        </a:spcAft>
                      </a:pPr>
                      <a:r>
                        <a:rPr lang="ru-RU" sz="1400" b="1" dirty="0">
                          <a:effectLst/>
                          <a:latin typeface="Times New Roman" pitchFamily="18" charset="0"/>
                          <a:ea typeface="Calibri"/>
                          <a:cs typeface="Times New Roman" pitchFamily="18" charset="0"/>
                        </a:rPr>
                        <a:t>Баллы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50215" algn="just">
                        <a:lnSpc>
                          <a:spcPct val="100000"/>
                        </a:lnSpc>
                        <a:spcAft>
                          <a:spcPts val="0"/>
                        </a:spcAft>
                      </a:pPr>
                      <a:r>
                        <a:rPr lang="ru-RU" sz="1400" b="1" dirty="0">
                          <a:effectLst/>
                          <a:latin typeface="Times New Roman" pitchFamily="18" charset="0"/>
                          <a:ea typeface="Calibri"/>
                          <a:cs typeface="Times New Roman" pitchFamily="18" charset="0"/>
                        </a:rPr>
                        <a:t>Грамматическое оформление: максимально – 5 баллов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740601">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5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2545" algn="just">
                        <a:lnSpc>
                          <a:spcPct val="100000"/>
                        </a:lnSpc>
                        <a:spcAft>
                          <a:spcPts val="0"/>
                        </a:spcAft>
                      </a:pPr>
                      <a:r>
                        <a:rPr lang="ru-RU" sz="1400">
                          <a:effectLst/>
                          <a:latin typeface="Times New Roman" pitchFamily="18" charset="0"/>
                          <a:ea typeface="Calibri"/>
                          <a:cs typeface="Times New Roman" pitchFamily="18" charset="0"/>
                        </a:rPr>
                        <a:t>Участник демонстрирует грамотное употребление грамматических структур в соответствии с коммуникативной задачей. Работа не имеет ошибок с точки зрения грамматического и стилистического оформления.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4112">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4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860"/>
                        </a:spcAft>
                      </a:pPr>
                      <a:r>
                        <a:rPr lang="ru-RU" sz="1400" dirty="0">
                          <a:effectLst/>
                          <a:latin typeface="Times New Roman" pitchFamily="18" charset="0"/>
                          <a:ea typeface="Calibri"/>
                          <a:cs typeface="Times New Roman" pitchFamily="18" charset="0"/>
                        </a:rPr>
                        <a:t>Участник демонстрирует грамотное употребление грамматических структур </a:t>
                      </a:r>
                      <a:r>
                        <a:rPr lang="ru-RU" sz="1400" dirty="0" smtClean="0">
                          <a:effectLst/>
                          <a:latin typeface="Times New Roman" pitchFamily="18" charset="0"/>
                          <a:ea typeface="Calibri"/>
                          <a:cs typeface="Times New Roman" pitchFamily="18" charset="0"/>
                        </a:rPr>
                        <a:t>в </a:t>
                      </a:r>
                      <a:r>
                        <a:rPr lang="ru-RU" sz="1400" dirty="0">
                          <a:effectLst/>
                          <a:latin typeface="Times New Roman" pitchFamily="18" charset="0"/>
                          <a:ea typeface="Calibri"/>
                          <a:cs typeface="Times New Roman" pitchFamily="18" charset="0"/>
                        </a:rPr>
                        <a:t>соответствии 	с 	</a:t>
                      </a:r>
                      <a:r>
                        <a:rPr lang="ru-RU" sz="1400" dirty="0" smtClean="0">
                          <a:effectLst/>
                          <a:latin typeface="Times New Roman" pitchFamily="18" charset="0"/>
                          <a:ea typeface="Calibri"/>
                          <a:cs typeface="Times New Roman" pitchFamily="18" charset="0"/>
                        </a:rPr>
                        <a:t>коммуникативной</a:t>
                      </a:r>
                      <a:r>
                        <a:rPr lang="ru-RU" sz="1400" baseline="0" dirty="0" smtClean="0">
                          <a:effectLst/>
                          <a:latin typeface="Times New Roman" pitchFamily="18" charset="0"/>
                          <a:ea typeface="Calibri"/>
                          <a:cs typeface="Times New Roman" pitchFamily="18" charset="0"/>
                        </a:rPr>
                        <a:t> </a:t>
                      </a:r>
                      <a:r>
                        <a:rPr lang="ru-RU" sz="1400" dirty="0" smtClean="0">
                          <a:effectLst/>
                          <a:latin typeface="Times New Roman" pitchFamily="18" charset="0"/>
                          <a:ea typeface="Calibri"/>
                          <a:cs typeface="Times New Roman" pitchFamily="18" charset="0"/>
                        </a:rPr>
                        <a:t>задачей</a:t>
                      </a:r>
                      <a:r>
                        <a:rPr lang="ru-RU" sz="1400" dirty="0">
                          <a:effectLst/>
                          <a:latin typeface="Times New Roman" pitchFamily="18" charset="0"/>
                          <a:ea typeface="Calibri"/>
                          <a:cs typeface="Times New Roman" pitchFamily="18" charset="0"/>
                        </a:rPr>
                        <a:t>. 	</a:t>
                      </a:r>
                      <a:endParaRPr lang="ru-RU" sz="1400" dirty="0" smtClean="0">
                        <a:effectLst/>
                        <a:latin typeface="Times New Roman" pitchFamily="18" charset="0"/>
                        <a:ea typeface="Calibri"/>
                        <a:cs typeface="Times New Roman" pitchFamily="18" charset="0"/>
                      </a:endParaRPr>
                    </a:p>
                    <a:p>
                      <a:pPr algn="just">
                        <a:lnSpc>
                          <a:spcPct val="100000"/>
                        </a:lnSpc>
                        <a:spcAft>
                          <a:spcPts val="860"/>
                        </a:spcAft>
                      </a:pPr>
                      <a:r>
                        <a:rPr lang="ru-RU" sz="1400" dirty="0" smtClean="0">
                          <a:effectLst/>
                          <a:latin typeface="Times New Roman" pitchFamily="18" charset="0"/>
                          <a:ea typeface="Calibri"/>
                          <a:cs typeface="Times New Roman" pitchFamily="18" charset="0"/>
                        </a:rPr>
                        <a:t>Работа </a:t>
                      </a:r>
                      <a:r>
                        <a:rPr lang="ru-RU" sz="1400" dirty="0">
                          <a:effectLst/>
                          <a:latin typeface="Times New Roman" pitchFamily="18" charset="0"/>
                          <a:ea typeface="Calibri"/>
                          <a:cs typeface="Times New Roman" pitchFamily="18" charset="0"/>
                        </a:rPr>
                        <a:t>	имеет 	</a:t>
                      </a:r>
                      <a:r>
                        <a:rPr lang="ru-RU" sz="1400" b="1" dirty="0">
                          <a:effectLst/>
                          <a:latin typeface="Times New Roman" pitchFamily="18" charset="0"/>
                          <a:ea typeface="Calibri"/>
                          <a:cs typeface="Times New Roman" pitchFamily="18" charset="0"/>
                        </a:rPr>
                        <a:t>1–2</a:t>
                      </a:r>
                      <a:r>
                        <a:rPr lang="ru-RU" sz="1400" dirty="0">
                          <a:effectLst/>
                          <a:latin typeface="Times New Roman" pitchFamily="18" charset="0"/>
                          <a:ea typeface="Calibri"/>
                          <a:cs typeface="Times New Roman" pitchFamily="18" charset="0"/>
                        </a:rPr>
                        <a:t> </a:t>
                      </a:r>
                      <a:r>
                        <a:rPr lang="ru-RU" sz="1400" baseline="0" dirty="0" smtClean="0">
                          <a:effectLst/>
                          <a:latin typeface="Times New Roman" pitchFamily="18" charset="0"/>
                          <a:ea typeface="Calibri"/>
                          <a:cs typeface="Times New Roman" pitchFamily="18" charset="0"/>
                        </a:rPr>
                        <a:t> </a:t>
                      </a:r>
                      <a:r>
                        <a:rPr lang="ru-RU" sz="1400" dirty="0" smtClean="0">
                          <a:effectLst/>
                          <a:latin typeface="Times New Roman" pitchFamily="18" charset="0"/>
                          <a:ea typeface="Calibri"/>
                          <a:cs typeface="Times New Roman" pitchFamily="18" charset="0"/>
                        </a:rPr>
                        <a:t>грамматические </a:t>
                      </a:r>
                      <a:r>
                        <a:rPr lang="ru-RU" sz="1400" dirty="0">
                          <a:effectLst/>
                          <a:latin typeface="Times New Roman" pitchFamily="18" charset="0"/>
                          <a:ea typeface="Calibri"/>
                          <a:cs typeface="Times New Roman" pitchFamily="18" charset="0"/>
                        </a:rPr>
                        <a:t>ошибки либо стилистические неточности, не затрудняющие понимания текста.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5859">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3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830" algn="just">
                        <a:lnSpc>
                          <a:spcPct val="100000"/>
                        </a:lnSpc>
                        <a:spcAft>
                          <a:spcPts val="0"/>
                        </a:spcAft>
                      </a:pPr>
                      <a:r>
                        <a:rPr lang="ru-RU" sz="1400">
                          <a:effectLst/>
                          <a:latin typeface="Times New Roman" pitchFamily="18" charset="0"/>
                          <a:ea typeface="Calibri"/>
                          <a:cs typeface="Times New Roman" pitchFamily="18" charset="0"/>
                        </a:rPr>
                        <a:t>Участник демонстрирует корректное употребление грамматических структур в соответствии с коммуникативной задачей. Работа имеет </a:t>
                      </a:r>
                      <a:r>
                        <a:rPr lang="ru-RU" sz="1400" b="1">
                          <a:effectLst/>
                          <a:latin typeface="Times New Roman" pitchFamily="18" charset="0"/>
                          <a:ea typeface="Calibri"/>
                          <a:cs typeface="Times New Roman" pitchFamily="18" charset="0"/>
                        </a:rPr>
                        <a:t>3 </a:t>
                      </a:r>
                      <a:r>
                        <a:rPr lang="ru-RU" sz="1400">
                          <a:effectLst/>
                          <a:latin typeface="Times New Roman" pitchFamily="18" charset="0"/>
                          <a:ea typeface="Calibri"/>
                          <a:cs typeface="Times New Roman" pitchFamily="18" charset="0"/>
                        </a:rPr>
                        <a:t>грамматические ошибки, не затрудняющие понимания текста, либо </a:t>
                      </a:r>
                      <a:r>
                        <a:rPr lang="ru-RU" sz="1400" b="1">
                          <a:effectLst/>
                          <a:latin typeface="Times New Roman" pitchFamily="18" charset="0"/>
                          <a:ea typeface="Calibri"/>
                          <a:cs typeface="Times New Roman" pitchFamily="18" charset="0"/>
                        </a:rPr>
                        <a:t>3</a:t>
                      </a:r>
                      <a:r>
                        <a:rPr lang="ru-RU" sz="1400">
                          <a:effectLst/>
                          <a:latin typeface="Times New Roman" pitchFamily="18" charset="0"/>
                          <a:ea typeface="Calibri"/>
                          <a:cs typeface="Times New Roman" pitchFamily="18" charset="0"/>
                        </a:rPr>
                        <a:t> стилистические неточности.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0833">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2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a:effectLst/>
                          <a:latin typeface="Times New Roman" pitchFamily="18" charset="0"/>
                          <a:ea typeface="Calibri"/>
                          <a:cs typeface="Times New Roman" pitchFamily="18" charset="0"/>
                        </a:rPr>
                        <a:t>Работа имеет </a:t>
                      </a:r>
                      <a:r>
                        <a:rPr lang="ru-RU" sz="1400" b="1">
                          <a:effectLst/>
                          <a:latin typeface="Times New Roman" pitchFamily="18" charset="0"/>
                          <a:ea typeface="Calibri"/>
                          <a:cs typeface="Times New Roman" pitchFamily="18" charset="0"/>
                        </a:rPr>
                        <a:t>4–5</a:t>
                      </a:r>
                      <a:r>
                        <a:rPr lang="ru-RU" sz="1400">
                          <a:effectLst/>
                          <a:latin typeface="Times New Roman" pitchFamily="18" charset="0"/>
                          <a:ea typeface="Calibri"/>
                          <a:cs typeface="Times New Roman" pitchFamily="18" charset="0"/>
                        </a:rPr>
                        <a:t> грамматических (стилистических) ошибок, в том числе грубых, нарушающих понимание текста.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761">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1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a:effectLst/>
                          <a:latin typeface="Times New Roman" pitchFamily="18" charset="0"/>
                          <a:ea typeface="Calibri"/>
                          <a:cs typeface="Times New Roman" pitchFamily="18" charset="0"/>
                        </a:rPr>
                        <a:t>Работа имеет </a:t>
                      </a:r>
                      <a:r>
                        <a:rPr lang="ru-RU" sz="1400" b="1">
                          <a:effectLst/>
                          <a:latin typeface="Times New Roman" pitchFamily="18" charset="0"/>
                          <a:ea typeface="Calibri"/>
                          <a:cs typeface="Times New Roman" pitchFamily="18" charset="0"/>
                        </a:rPr>
                        <a:t>6–8</a:t>
                      </a:r>
                      <a:r>
                        <a:rPr lang="ru-RU" sz="1400">
                          <a:effectLst/>
                          <a:latin typeface="Times New Roman" pitchFamily="18" charset="0"/>
                          <a:ea typeface="Calibri"/>
                          <a:cs typeface="Times New Roman" pitchFamily="18" charset="0"/>
                        </a:rPr>
                        <a:t> грамматических (стилистических) ошибок, в том числе грубых, нарушающих понимания текста.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5246">
                <a:tc>
                  <a:txBody>
                    <a:bodyPr/>
                    <a:lstStyle/>
                    <a:p>
                      <a:pPr marR="41275" algn="ctr">
                        <a:lnSpc>
                          <a:spcPct val="100000"/>
                        </a:lnSpc>
                        <a:spcAft>
                          <a:spcPts val="0"/>
                        </a:spcAft>
                      </a:pPr>
                      <a:r>
                        <a:rPr lang="ru-RU" sz="1400" b="1" dirty="0">
                          <a:effectLst/>
                          <a:latin typeface="Times New Roman" pitchFamily="18" charset="0"/>
                          <a:ea typeface="Calibri"/>
                          <a:cs typeface="Times New Roman" pitchFamily="18" charset="0"/>
                        </a:rPr>
                        <a:t>0 </a:t>
                      </a:r>
                      <a:endParaRPr lang="ru-RU" sz="1400" dirty="0">
                        <a:effectLst/>
                        <a:latin typeface="Times New Roman" pitchFamily="18" charset="0"/>
                        <a:ea typeface="Calibri"/>
                        <a:cs typeface="Times New Roman" pitchFamily="18" charset="0"/>
                      </a:endParaRP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dirty="0">
                          <a:effectLst/>
                          <a:latin typeface="Times New Roman" pitchFamily="18" charset="0"/>
                          <a:ea typeface="Calibri"/>
                          <a:cs typeface="Times New Roman" pitchFamily="18" charset="0"/>
                        </a:rPr>
                        <a:t>Работа имеет многочисленные грамматические (стилистические) ошибки (</a:t>
                      </a:r>
                      <a:r>
                        <a:rPr lang="ru-RU" sz="1400" b="1" dirty="0">
                          <a:effectLst/>
                          <a:latin typeface="Times New Roman" pitchFamily="18" charset="0"/>
                          <a:ea typeface="Calibri"/>
                          <a:cs typeface="Times New Roman" pitchFamily="18" charset="0"/>
                        </a:rPr>
                        <a:t>более 8</a:t>
                      </a:r>
                      <a:r>
                        <a:rPr lang="ru-RU" sz="1400" dirty="0">
                          <a:effectLst/>
                          <a:latin typeface="Times New Roman" pitchFamily="18" charset="0"/>
                          <a:ea typeface="Calibri"/>
                          <a:cs typeface="Times New Roman" pitchFamily="18" charset="0"/>
                        </a:rPr>
                        <a:t>), которые затрудняют понимание текста.  </a:t>
                      </a:r>
                    </a:p>
                  </a:txBody>
                  <a:tcPr marL="55591" marR="22648" marT="72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7748124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5"/>
          <p:cNvSpPr txBox="1">
            <a:spLocks/>
          </p:cNvSpPr>
          <p:nvPr/>
        </p:nvSpPr>
        <p:spPr>
          <a:xfrm>
            <a:off x="251520" y="17008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Заголовок 5"/>
          <p:cNvSpPr txBox="1">
            <a:spLocks/>
          </p:cNvSpPr>
          <p:nvPr/>
        </p:nvSpPr>
        <p:spPr>
          <a:xfrm>
            <a:off x="403920" y="1853208"/>
            <a:ext cx="8640960" cy="309634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5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9" name="Rectangle 1"/>
          <p:cNvSpPr>
            <a:spLocks noChangeArrowheads="1"/>
          </p:cNvSpPr>
          <p:nvPr/>
        </p:nvSpPr>
        <p:spPr bwMode="auto">
          <a:xfrm>
            <a:off x="1439863" y="2503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754321053"/>
              </p:ext>
            </p:extLst>
          </p:nvPr>
        </p:nvGraphicFramePr>
        <p:xfrm>
          <a:off x="1440180" y="1627825"/>
          <a:ext cx="6263640" cy="3547110"/>
        </p:xfrm>
        <a:graphic>
          <a:graphicData uri="http://schemas.openxmlformats.org/drawingml/2006/table">
            <a:tbl>
              <a:tblPr firstRow="1" firstCol="1" bandRow="1"/>
              <a:tblGrid>
                <a:gridCol w="858520"/>
                <a:gridCol w="5405120"/>
              </a:tblGrid>
              <a:tr h="551180">
                <a:tc>
                  <a:txBody>
                    <a:bodyPr/>
                    <a:lstStyle/>
                    <a:p>
                      <a:pPr marR="39370" algn="ctr">
                        <a:lnSpc>
                          <a:spcPct val="100000"/>
                        </a:lnSpc>
                        <a:spcAft>
                          <a:spcPts val="0"/>
                        </a:spcAft>
                      </a:pPr>
                      <a:r>
                        <a:rPr lang="ru-RU" sz="1400" b="1" dirty="0">
                          <a:effectLst/>
                          <a:latin typeface="Times New Roman" pitchFamily="18" charset="0"/>
                          <a:ea typeface="Calibri"/>
                          <a:cs typeface="Times New Roman" pitchFamily="18" charset="0"/>
                        </a:rPr>
                        <a:t>Баллы </a:t>
                      </a:r>
                      <a:endParaRPr lang="ru-RU" sz="1400" dirty="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450215" algn="just">
                        <a:lnSpc>
                          <a:spcPct val="100000"/>
                        </a:lnSpc>
                        <a:spcAft>
                          <a:spcPts val="0"/>
                        </a:spcAft>
                      </a:pPr>
                      <a:r>
                        <a:rPr lang="ru-RU" sz="1400" b="1" dirty="0">
                          <a:effectLst/>
                          <a:latin typeface="Times New Roman" pitchFamily="18" charset="0"/>
                          <a:ea typeface="Calibri"/>
                          <a:cs typeface="Times New Roman" pitchFamily="18" charset="0"/>
                        </a:rPr>
                        <a:t>Орфография: максимально – 4 балла </a:t>
                      </a:r>
                      <a:endParaRPr lang="ru-RU" sz="1400" dirty="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67970">
                <a:tc>
                  <a:txBody>
                    <a:bodyPr/>
                    <a:lstStyle/>
                    <a:p>
                      <a:pPr marR="41275" algn="ctr">
                        <a:lnSpc>
                          <a:spcPct val="100000"/>
                        </a:lnSpc>
                        <a:spcAft>
                          <a:spcPts val="0"/>
                        </a:spcAft>
                      </a:pPr>
                      <a:r>
                        <a:rPr lang="ru-RU" sz="1400" b="1">
                          <a:effectLst/>
                          <a:latin typeface="Times New Roman" pitchFamily="18" charset="0"/>
                          <a:ea typeface="Calibri"/>
                          <a:cs typeface="Times New Roman" pitchFamily="18" charset="0"/>
                        </a:rPr>
                        <a:t>4 </a:t>
                      </a:r>
                      <a:endParaRPr lang="ru-RU" sz="140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790"/>
                        </a:spcAft>
                      </a:pPr>
                      <a:r>
                        <a:rPr lang="ru-RU" sz="1400">
                          <a:effectLst/>
                          <a:latin typeface="Times New Roman" pitchFamily="18" charset="0"/>
                          <a:ea typeface="Calibri"/>
                          <a:cs typeface="Times New Roman" pitchFamily="18" charset="0"/>
                        </a:rPr>
                        <a:t>Участник демонстрирует грамотное владение навыками орфографии. Работа не имеет ошибок с точки зрения правописания. </a:t>
                      </a:r>
                    </a:p>
                    <a:p>
                      <a:pPr algn="just">
                        <a:lnSpc>
                          <a:spcPct val="100000"/>
                        </a:lnSpc>
                        <a:spcAft>
                          <a:spcPts val="0"/>
                        </a:spcAft>
                      </a:pPr>
                      <a:r>
                        <a:rPr lang="ru-RU" sz="1400">
                          <a:effectLst/>
                          <a:latin typeface="Times New Roman" pitchFamily="18" charset="0"/>
                          <a:ea typeface="Calibri"/>
                          <a:cs typeface="Times New Roman" pitchFamily="18" charset="0"/>
                        </a:rPr>
                        <a:t>Допустима </a:t>
                      </a:r>
                      <a:r>
                        <a:rPr lang="ru-RU" sz="1400" b="1">
                          <a:effectLst/>
                          <a:latin typeface="Times New Roman" pitchFamily="18" charset="0"/>
                          <a:ea typeface="Calibri"/>
                          <a:cs typeface="Times New Roman" pitchFamily="18" charset="0"/>
                        </a:rPr>
                        <a:t>1 </a:t>
                      </a:r>
                      <a:r>
                        <a:rPr lang="ru-RU" sz="1400">
                          <a:effectLst/>
                          <a:latin typeface="Times New Roman" pitchFamily="18" charset="0"/>
                          <a:ea typeface="Calibri"/>
                          <a:cs typeface="Times New Roman" pitchFamily="18" charset="0"/>
                        </a:rPr>
                        <a:t>орфографическая ошибка, не нарушающая понимания текста.</a:t>
                      </a: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240">
                <a:tc>
                  <a:txBody>
                    <a:bodyPr/>
                    <a:lstStyle/>
                    <a:p>
                      <a:pPr marR="39370" algn="ctr">
                        <a:lnSpc>
                          <a:spcPct val="100000"/>
                        </a:lnSpc>
                        <a:spcAft>
                          <a:spcPts val="0"/>
                        </a:spcAft>
                      </a:pPr>
                      <a:r>
                        <a:rPr lang="ru-RU" sz="1400" b="1">
                          <a:effectLst/>
                          <a:latin typeface="Times New Roman" pitchFamily="18" charset="0"/>
                          <a:ea typeface="Calibri"/>
                          <a:cs typeface="Times New Roman" pitchFamily="18" charset="0"/>
                        </a:rPr>
                        <a:t>3 </a:t>
                      </a:r>
                      <a:endParaRPr lang="ru-RU" sz="140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dirty="0">
                          <a:effectLst/>
                          <a:latin typeface="Times New Roman" pitchFamily="18" charset="0"/>
                          <a:ea typeface="Calibri"/>
                          <a:cs typeface="Times New Roman" pitchFamily="18" charset="0"/>
                        </a:rPr>
                        <a:t>Участник демонстрирует грамотное владение навыками орфографии. В работе имеется </a:t>
                      </a:r>
                      <a:r>
                        <a:rPr lang="ru-RU" sz="1400" b="1" dirty="0">
                          <a:effectLst/>
                          <a:latin typeface="Times New Roman" pitchFamily="18" charset="0"/>
                          <a:ea typeface="Calibri"/>
                          <a:cs typeface="Times New Roman" pitchFamily="18" charset="0"/>
                        </a:rPr>
                        <a:t>не более 3 </a:t>
                      </a:r>
                      <a:r>
                        <a:rPr lang="ru-RU" sz="1400" dirty="0">
                          <a:effectLst/>
                          <a:latin typeface="Times New Roman" pitchFamily="18" charset="0"/>
                          <a:ea typeface="Calibri"/>
                          <a:cs typeface="Times New Roman" pitchFamily="18" charset="0"/>
                        </a:rPr>
                        <a:t>ошибок в правописании. </a:t>
                      </a: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130">
                <a:tc>
                  <a:txBody>
                    <a:bodyPr/>
                    <a:lstStyle/>
                    <a:p>
                      <a:pPr marR="39370" algn="ctr">
                        <a:lnSpc>
                          <a:spcPct val="100000"/>
                        </a:lnSpc>
                        <a:spcAft>
                          <a:spcPts val="0"/>
                        </a:spcAft>
                      </a:pPr>
                      <a:r>
                        <a:rPr lang="ru-RU" sz="1400" b="1">
                          <a:effectLst/>
                          <a:latin typeface="Times New Roman" pitchFamily="18" charset="0"/>
                          <a:ea typeface="Calibri"/>
                          <a:cs typeface="Times New Roman" pitchFamily="18" charset="0"/>
                        </a:rPr>
                        <a:t>2 </a:t>
                      </a:r>
                      <a:endParaRPr lang="ru-RU" sz="140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dirty="0">
                          <a:effectLst/>
                          <a:latin typeface="Times New Roman" pitchFamily="18" charset="0"/>
                          <a:ea typeface="Calibri"/>
                          <a:cs typeface="Times New Roman" pitchFamily="18" charset="0"/>
                        </a:rPr>
                        <a:t>Участник владеет навыками орфографии. Но в работе имеется </a:t>
                      </a:r>
                      <a:r>
                        <a:rPr lang="ru-RU" sz="1400" b="1" dirty="0">
                          <a:effectLst/>
                          <a:latin typeface="Times New Roman" pitchFamily="18" charset="0"/>
                          <a:ea typeface="Calibri"/>
                          <a:cs typeface="Times New Roman" pitchFamily="18" charset="0"/>
                        </a:rPr>
                        <a:t>4–5 </a:t>
                      </a:r>
                      <a:r>
                        <a:rPr lang="ru-RU" sz="1400" dirty="0">
                          <a:effectLst/>
                          <a:latin typeface="Times New Roman" pitchFamily="18" charset="0"/>
                          <a:ea typeface="Calibri"/>
                          <a:cs typeface="Times New Roman" pitchFamily="18" charset="0"/>
                        </a:rPr>
                        <a:t>ошибки</a:t>
                      </a:r>
                      <a:r>
                        <a:rPr lang="ru-RU" sz="1400" b="1" dirty="0">
                          <a:effectLst/>
                          <a:latin typeface="Times New Roman" pitchFamily="18" charset="0"/>
                          <a:ea typeface="Calibri"/>
                          <a:cs typeface="Times New Roman" pitchFamily="18" charset="0"/>
                        </a:rPr>
                        <a:t> </a:t>
                      </a:r>
                      <a:r>
                        <a:rPr lang="ru-RU" sz="1400" dirty="0">
                          <a:effectLst/>
                          <a:latin typeface="Times New Roman" pitchFamily="18" charset="0"/>
                          <a:ea typeface="Calibri"/>
                          <a:cs typeface="Times New Roman" pitchFamily="18" charset="0"/>
                        </a:rPr>
                        <a:t>в правописании. </a:t>
                      </a: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130">
                <a:tc>
                  <a:txBody>
                    <a:bodyPr/>
                    <a:lstStyle/>
                    <a:p>
                      <a:pPr marR="39370" algn="ctr">
                        <a:lnSpc>
                          <a:spcPct val="100000"/>
                        </a:lnSpc>
                        <a:spcAft>
                          <a:spcPts val="0"/>
                        </a:spcAft>
                      </a:pPr>
                      <a:r>
                        <a:rPr lang="ru-RU" sz="1400" b="1">
                          <a:effectLst/>
                          <a:latin typeface="Times New Roman" pitchFamily="18" charset="0"/>
                          <a:ea typeface="Calibri"/>
                          <a:cs typeface="Times New Roman" pitchFamily="18" charset="0"/>
                        </a:rPr>
                        <a:t>1 </a:t>
                      </a:r>
                      <a:endParaRPr lang="ru-RU" sz="140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a:effectLst/>
                          <a:latin typeface="Times New Roman" pitchFamily="18" charset="0"/>
                          <a:ea typeface="Calibri"/>
                          <a:cs typeface="Times New Roman" pitchFamily="18" charset="0"/>
                        </a:rPr>
                        <a:t>В работе имеется </a:t>
                      </a:r>
                      <a:r>
                        <a:rPr lang="ru-RU" sz="1400" b="1">
                          <a:effectLst/>
                          <a:latin typeface="Times New Roman" pitchFamily="18" charset="0"/>
                          <a:ea typeface="Calibri"/>
                          <a:cs typeface="Times New Roman" pitchFamily="18" charset="0"/>
                        </a:rPr>
                        <a:t>6–8 </a:t>
                      </a:r>
                      <a:r>
                        <a:rPr lang="ru-RU" sz="1400">
                          <a:effectLst/>
                          <a:latin typeface="Times New Roman" pitchFamily="18" charset="0"/>
                          <a:ea typeface="Calibri"/>
                          <a:cs typeface="Times New Roman" pitchFamily="18" charset="0"/>
                        </a:rPr>
                        <a:t>ошибок в правописании. </a:t>
                      </a: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2130">
                <a:tc>
                  <a:txBody>
                    <a:bodyPr/>
                    <a:lstStyle/>
                    <a:p>
                      <a:pPr marR="39370" algn="ctr">
                        <a:lnSpc>
                          <a:spcPct val="100000"/>
                        </a:lnSpc>
                        <a:spcAft>
                          <a:spcPts val="0"/>
                        </a:spcAft>
                      </a:pPr>
                      <a:r>
                        <a:rPr lang="ru-RU" sz="1400" b="1" dirty="0">
                          <a:effectLst/>
                          <a:latin typeface="Times New Roman" pitchFamily="18" charset="0"/>
                          <a:ea typeface="Calibri"/>
                          <a:cs typeface="Times New Roman" pitchFamily="18" charset="0"/>
                        </a:rPr>
                        <a:t>0 </a:t>
                      </a:r>
                      <a:endParaRPr lang="ru-RU" sz="1400" dirty="0">
                        <a:effectLst/>
                        <a:latin typeface="Times New Roman" pitchFamily="18" charset="0"/>
                        <a:ea typeface="Calibri"/>
                        <a:cs typeface="Times New Roman" pitchFamily="18" charset="0"/>
                      </a:endParaRP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0"/>
                        </a:spcAft>
                      </a:pPr>
                      <a:r>
                        <a:rPr lang="ru-RU" sz="1400" dirty="0">
                          <a:effectLst/>
                          <a:latin typeface="Times New Roman" pitchFamily="18" charset="0"/>
                          <a:ea typeface="Calibri"/>
                          <a:cs typeface="Times New Roman" pitchFamily="18" charset="0"/>
                        </a:rPr>
                        <a:t>В работе имеется</a:t>
                      </a:r>
                      <a:r>
                        <a:rPr lang="ru-RU" sz="1400" b="1" dirty="0">
                          <a:effectLst/>
                          <a:latin typeface="Times New Roman" pitchFamily="18" charset="0"/>
                          <a:ea typeface="Calibri"/>
                          <a:cs typeface="Times New Roman" pitchFamily="18" charset="0"/>
                        </a:rPr>
                        <a:t> более 8 </a:t>
                      </a:r>
                      <a:r>
                        <a:rPr lang="ru-RU" sz="1400" dirty="0">
                          <a:effectLst/>
                          <a:latin typeface="Times New Roman" pitchFamily="18" charset="0"/>
                          <a:ea typeface="Calibri"/>
                          <a:cs typeface="Times New Roman" pitchFamily="18" charset="0"/>
                        </a:rPr>
                        <a:t>ошибок в правописании. </a:t>
                      </a:r>
                    </a:p>
                  </a:txBody>
                  <a:tcPr marL="68580" marR="27940" marT="88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534087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e/ed/Flag_of_Spain_%28Civil%29_alternate_colours.svg/1599px-Flag_of_Spain_%28Civil%29_alternate_colours.svg.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Заголовок 5"/>
          <p:cNvSpPr>
            <a:spLocks noGrp="1"/>
          </p:cNvSpPr>
          <p:nvPr>
            <p:ph type="title"/>
          </p:nvPr>
        </p:nvSpPr>
        <p:spPr>
          <a:xfrm>
            <a:off x="5176768" y="1707803"/>
            <a:ext cx="3960440" cy="3442394"/>
          </a:xfrm>
        </p:spPr>
        <p:txBody>
          <a:bodyPr>
            <a:noAutofit/>
          </a:bodyPr>
          <a:lstStyle/>
          <a:p>
            <a:r>
              <a:rPr lang="ru-RU" sz="3200" b="1" dirty="0" smtClean="0"/>
              <a:t>Всероссийская </a:t>
            </a:r>
            <a:r>
              <a:rPr lang="ru-RU" sz="3200" b="1" dirty="0"/>
              <a:t>олимпиада школьников по испанскому языку </a:t>
            </a:r>
            <a:r>
              <a:rPr lang="ru-RU" sz="3200" b="1" dirty="0" smtClean="0"/>
              <a:t>2022/23</a:t>
            </a:r>
            <a:br>
              <a:rPr lang="ru-RU" sz="3200" b="1" dirty="0" smtClean="0"/>
            </a:br>
            <a:r>
              <a:rPr lang="ru-RU" sz="3200" b="1" dirty="0" smtClean="0"/>
              <a:t>ВИДЕОРАЗБОР</a:t>
            </a:r>
            <a:endParaRPr lang="ru-RU" sz="3200" b="1" dirty="0"/>
          </a:p>
        </p:txBody>
      </p:sp>
      <p:pic>
        <p:nvPicPr>
          <p:cNvPr id="5" name="Picture 4" descr="http://gaufschool.omsk.eduru.ru/media/2019/12/17/1265161016/image001.jpg"/>
          <p:cNvPicPr>
            <a:picLocks noChangeAspect="1" noChangeArrowheads="1"/>
          </p:cNvPicPr>
          <p:nvPr/>
        </p:nvPicPr>
        <p:blipFill>
          <a:blip r:embed="rId3" cstate="print"/>
          <a:srcRect/>
          <a:stretch>
            <a:fillRect/>
          </a:stretch>
        </p:blipFill>
        <p:spPr bwMode="auto">
          <a:xfrm>
            <a:off x="323528" y="1088740"/>
            <a:ext cx="4680520" cy="46805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810852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1016</TotalTime>
  <Words>3496</Words>
  <Application>Microsoft Office PowerPoint</Application>
  <PresentationFormat>Экран (4:3)</PresentationFormat>
  <Paragraphs>330</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Всероссийская олимпиада школьников по испанскому языку 2022/23 ВИДЕОРАЗБОР</vt:lpstr>
      <vt:lpstr>Муниципальный этап Письменный тур 7-8 класс</vt:lpstr>
      <vt:lpstr>Аудирование</vt:lpstr>
      <vt:lpstr>Аудирование</vt:lpstr>
      <vt:lpstr>Презентация PowerPoint</vt:lpstr>
      <vt:lpstr>Презентация PowerPoint</vt:lpstr>
      <vt:lpstr>Презентация PowerPoint</vt:lpstr>
      <vt:lpstr>Лексико-грамматический тест</vt:lpstr>
      <vt:lpstr>Презентация PowerPoint</vt:lpstr>
      <vt:lpstr>Презентация PowerPoint</vt:lpstr>
      <vt:lpstr>Лингвострановедческая викторина</vt:lpstr>
      <vt:lpstr>Презентация PowerPoint</vt:lpstr>
      <vt:lpstr>Чтение</vt:lpstr>
      <vt:lpstr>Презентация PowerPoint</vt:lpstr>
      <vt:lpstr>Презентация PowerPoint</vt:lpstr>
      <vt:lpstr>Презентация PowerPoint</vt:lpstr>
      <vt:lpstr>Презентация PowerPoint</vt:lpstr>
      <vt:lpstr>Креативное письмо</vt:lpstr>
      <vt:lpstr>Креативное письмо</vt:lpstr>
      <vt:lpstr>Презентация PowerPoint</vt:lpstr>
      <vt:lpstr>Презентация PowerPoint</vt:lpstr>
      <vt:lpstr>Презентация PowerPoint</vt:lpstr>
      <vt:lpstr>Презентация PowerPoint</vt:lpstr>
      <vt:lpstr>Презентация PowerPoint</vt:lpstr>
      <vt:lpstr>Всероссийская олимпиада школьников по испанскому языку 2022/23 ВИДЕОРАЗБОР</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Екатерина</dc:creator>
  <cp:lastModifiedBy>Пользователь</cp:lastModifiedBy>
  <cp:revision>124</cp:revision>
  <dcterms:created xsi:type="dcterms:W3CDTF">2020-04-05T17:32:54Z</dcterms:created>
  <dcterms:modified xsi:type="dcterms:W3CDTF">2022-11-16T18:52:25Z</dcterms:modified>
</cp:coreProperties>
</file>