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68" r:id="rId2"/>
    <p:sldId id="329" r:id="rId3"/>
    <p:sldId id="298" r:id="rId4"/>
    <p:sldId id="333" r:id="rId5"/>
    <p:sldId id="354" r:id="rId6"/>
    <p:sldId id="352" r:id="rId7"/>
    <p:sldId id="353" r:id="rId8"/>
    <p:sldId id="374" r:id="rId9"/>
    <p:sldId id="334" r:id="rId10"/>
    <p:sldId id="369" r:id="rId11"/>
    <p:sldId id="355" r:id="rId12"/>
    <p:sldId id="335" r:id="rId13"/>
    <p:sldId id="370" r:id="rId14"/>
    <p:sldId id="337" r:id="rId15"/>
    <p:sldId id="371" r:id="rId16"/>
    <p:sldId id="372" r:id="rId17"/>
    <p:sldId id="358" r:id="rId18"/>
    <p:sldId id="359" r:id="rId19"/>
    <p:sldId id="375" r:id="rId20"/>
    <p:sldId id="376" r:id="rId21"/>
    <p:sldId id="377" r:id="rId22"/>
    <p:sldId id="378" r:id="rId23"/>
    <p:sldId id="379" r:id="rId24"/>
    <p:sldId id="380" r:id="rId25"/>
    <p:sldId id="381" r:id="rId26"/>
    <p:sldId id="382" r:id="rId27"/>
    <p:sldId id="383" r:id="rId28"/>
    <p:sldId id="384" r:id="rId29"/>
    <p:sldId id="373"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55" autoAdjust="0"/>
    <p:restoredTop sz="94660"/>
  </p:normalViewPr>
  <p:slideViewPr>
    <p:cSldViewPr>
      <p:cViewPr>
        <p:scale>
          <a:sx n="94" d="100"/>
          <a:sy n="94" d="100"/>
        </p:scale>
        <p:origin x="-702" y="3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ср 16.11.22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Заголовок 5"/>
          <p:cNvSpPr>
            <a:spLocks noGrp="1"/>
          </p:cNvSpPr>
          <p:nvPr>
            <p:ph type="title"/>
          </p:nvPr>
        </p:nvSpPr>
        <p:spPr>
          <a:xfrm>
            <a:off x="5176768" y="1707803"/>
            <a:ext cx="3960440" cy="3442394"/>
          </a:xfrm>
        </p:spPr>
        <p:txBody>
          <a:bodyPr>
            <a:noAutofit/>
          </a:bodyPr>
          <a:lstStyle/>
          <a:p>
            <a:r>
              <a:rPr lang="ru-RU" sz="3200" b="1" dirty="0" smtClean="0"/>
              <a:t>Всероссийская </a:t>
            </a:r>
            <a:r>
              <a:rPr lang="ru-RU" sz="3200" b="1" dirty="0"/>
              <a:t>олимпиада школьников по испанскому языку </a:t>
            </a:r>
            <a:r>
              <a:rPr lang="ru-RU" sz="3200" b="1" dirty="0" smtClean="0"/>
              <a:t>2022/23</a:t>
            </a:r>
            <a:br>
              <a:rPr lang="ru-RU" sz="3200" b="1" dirty="0" smtClean="0"/>
            </a:br>
            <a:r>
              <a:rPr lang="ru-RU" sz="3200" b="1" dirty="0" smtClean="0"/>
              <a:t>ВИДЕОРАЗБОР</a:t>
            </a:r>
            <a:endParaRPr lang="ru-RU" sz="3200" b="1" dirty="0"/>
          </a:p>
        </p:txBody>
      </p:sp>
      <p:pic>
        <p:nvPicPr>
          <p:cNvPr id="5" name="Picture 4" descr="http://gaufschool.omsk.eduru.ru/media/2019/12/17/1265161016/image001.jpg"/>
          <p:cNvPicPr>
            <a:picLocks noChangeAspect="1" noChangeArrowheads="1"/>
          </p:cNvPicPr>
          <p:nvPr/>
        </p:nvPicPr>
        <p:blipFill>
          <a:blip r:embed="rId3" cstate="print"/>
          <a:srcRect/>
          <a:stretch>
            <a:fillRect/>
          </a:stretch>
        </p:blipFill>
        <p:spPr bwMode="auto">
          <a:xfrm>
            <a:off x="323528" y="1088740"/>
            <a:ext cx="4680520" cy="46805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390244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pic>
        <p:nvPicPr>
          <p:cNvPr id="5" name="Picture 4" descr="http://gaufschool.omsk.eduru.ru/media/2019/12/17/1265161016/image001.jpg"/>
          <p:cNvPicPr>
            <a:picLocks noChangeAspect="1" noChangeArrowheads="1"/>
          </p:cNvPicPr>
          <p:nvPr/>
        </p:nvPicPr>
        <p:blipFill>
          <a:blip r:embed="rId3" cstate="print"/>
          <a:srcRect/>
          <a:stretch>
            <a:fillRect/>
          </a:stretch>
        </p:blipFill>
        <p:spPr bwMode="auto">
          <a:xfrm>
            <a:off x="323528" y="1988840"/>
            <a:ext cx="4104456" cy="4104456"/>
          </a:xfrm>
          <a:prstGeom prst="rect">
            <a:avLst/>
          </a:prstGeom>
          <a:noFill/>
        </p:spPr>
      </p:pic>
      <p:sp>
        <p:nvSpPr>
          <p:cNvPr id="6" name="Заголовок 5"/>
          <p:cNvSpPr>
            <a:spLocks noGrp="1"/>
          </p:cNvSpPr>
          <p:nvPr>
            <p:ph type="title"/>
          </p:nvPr>
        </p:nvSpPr>
        <p:spPr>
          <a:xfrm>
            <a:off x="4597152" y="1700808"/>
            <a:ext cx="4546848" cy="3456384"/>
          </a:xfrm>
        </p:spPr>
        <p:txBody>
          <a:bodyPr/>
          <a:lstStyle/>
          <a:p>
            <a:r>
              <a:rPr lang="ru-RU" dirty="0" smtClean="0"/>
              <a:t>Муниципальный этап</a:t>
            </a:r>
            <a:br>
              <a:rPr lang="ru-RU" dirty="0" smtClean="0"/>
            </a:br>
            <a:r>
              <a:rPr lang="ru-RU" dirty="0" smtClean="0"/>
              <a:t>Письменный тур</a:t>
            </a:r>
            <a:br>
              <a:rPr lang="ru-RU" dirty="0" smtClean="0"/>
            </a:br>
            <a:r>
              <a:rPr lang="ru-RU" dirty="0" smtClean="0"/>
              <a:t>9-11 класс</a:t>
            </a:r>
            <a:endParaRPr lang="ru-RU" dirty="0"/>
          </a:p>
        </p:txBody>
      </p:sp>
      <p:sp>
        <p:nvSpPr>
          <p:cNvPr id="7" name="Заголовок 5"/>
          <p:cNvSpPr txBox="1">
            <a:spLocks/>
          </p:cNvSpPr>
          <p:nvPr/>
        </p:nvSpPr>
        <p:spPr>
          <a:xfrm>
            <a:off x="323528" y="332656"/>
            <a:ext cx="8496944" cy="1152128"/>
          </a:xfrm>
          <a:prstGeom prst="rect">
            <a:avLst/>
          </a:prstGeom>
        </p:spPr>
        <p:txBody>
          <a:bodyPr vert="horz" lIns="91440" tIns="45720" rIns="91440" bIns="45720" rtlCol="0" anchor="ctr">
            <a:normAutofit fontScale="77500" lnSpcReduction="20000"/>
          </a:bodyPr>
          <a:lstStyle/>
          <a:p>
            <a:pPr lvl="0" algn="ctr">
              <a:spcBef>
                <a:spcPct val="0"/>
              </a:spcBef>
            </a:pPr>
            <a:r>
              <a:rPr lang="ru-RU" sz="4600" b="1" dirty="0" smtClean="0">
                <a:latin typeface="Times New Roman" pitchFamily="18" charset="0"/>
                <a:ea typeface="+mj-ea"/>
                <a:cs typeface="Times New Roman" pitchFamily="18" charset="0"/>
              </a:rPr>
              <a:t>Всероссийская олимпиада школьников </a:t>
            </a:r>
          </a:p>
          <a:p>
            <a:pPr lvl="0" algn="ctr">
              <a:spcBef>
                <a:spcPct val="0"/>
              </a:spcBef>
            </a:pPr>
            <a:r>
              <a:rPr lang="ru-RU" sz="4600" b="1" dirty="0" smtClean="0">
                <a:latin typeface="Times New Roman" pitchFamily="18" charset="0"/>
                <a:ea typeface="+mj-ea"/>
                <a:cs typeface="Times New Roman" pitchFamily="18" charset="0"/>
              </a:rPr>
              <a:t>по испанскому языку</a:t>
            </a:r>
            <a:endParaRPr kumimoji="0" lang="ru-RU" sz="46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Заголовок 3"/>
          <p:cNvSpPr>
            <a:spLocks noGrp="1"/>
          </p:cNvSpPr>
          <p:nvPr>
            <p:ph type="title"/>
          </p:nvPr>
        </p:nvSpPr>
        <p:spPr>
          <a:xfrm>
            <a:off x="457200" y="274638"/>
            <a:ext cx="8229600" cy="1210146"/>
          </a:xfrm>
        </p:spPr>
        <p:txBody>
          <a:bodyPr>
            <a:normAutofit/>
          </a:bodyPr>
          <a:lstStyle/>
          <a:p>
            <a:r>
              <a:rPr lang="ru-RU" b="1" dirty="0" err="1" smtClean="0"/>
              <a:t>Аудирование</a:t>
            </a:r>
            <a:endParaRPr lang="ru-RU" b="1" dirty="0"/>
          </a:p>
        </p:txBody>
      </p:sp>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4788024" y="2132856"/>
            <a:ext cx="4032448" cy="2554545"/>
          </a:xfrm>
          <a:prstGeom prst="rect">
            <a:avLst/>
          </a:prstGeom>
        </p:spPr>
        <p:txBody>
          <a:bodyPr wrap="square">
            <a:spAutoFit/>
          </a:bodyPr>
          <a:lstStyle/>
          <a:p>
            <a:pPr algn="ctr"/>
            <a:r>
              <a:rPr lang="ru-RU" sz="3200" dirty="0" smtClean="0">
                <a:latin typeface="Times New Roman" pitchFamily="18" charset="0"/>
                <a:cs typeface="Times New Roman" pitchFamily="18" charset="0"/>
              </a:rPr>
              <a:t>двукратное прослушивание текста с последующим решением заданий</a:t>
            </a:r>
            <a:endParaRPr lang="ru-RU" sz="3200" dirty="0">
              <a:latin typeface="Times New Roman" pitchFamily="18" charset="0"/>
              <a:cs typeface="Times New Roman" pitchFamily="18" charset="0"/>
            </a:endParaRPr>
          </a:p>
        </p:txBody>
      </p:sp>
      <p:pic>
        <p:nvPicPr>
          <p:cNvPr id="20484" name="Picture 4" descr="https://selfstudy-club.ru/wp-content/uploads/2020/01/2-1-945x1236.jpg"/>
          <p:cNvPicPr>
            <a:picLocks noChangeAspect="1" noChangeArrowheads="1"/>
          </p:cNvPicPr>
          <p:nvPr/>
        </p:nvPicPr>
        <p:blipFill>
          <a:blip r:embed="rId3" cstate="print"/>
          <a:srcRect/>
          <a:stretch>
            <a:fillRect/>
          </a:stretch>
        </p:blipFill>
        <p:spPr bwMode="auto">
          <a:xfrm>
            <a:off x="556330" y="1484784"/>
            <a:ext cx="3855913" cy="504329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Заголовок 3"/>
          <p:cNvSpPr>
            <a:spLocks noGrp="1"/>
          </p:cNvSpPr>
          <p:nvPr>
            <p:ph type="title"/>
          </p:nvPr>
        </p:nvSpPr>
        <p:spPr>
          <a:xfrm>
            <a:off x="457200" y="274638"/>
            <a:ext cx="8229600" cy="1210146"/>
          </a:xfrm>
        </p:spPr>
        <p:txBody>
          <a:bodyPr>
            <a:normAutofit/>
          </a:bodyPr>
          <a:lstStyle/>
          <a:p>
            <a:r>
              <a:rPr lang="ru-RU" b="1" dirty="0" err="1" smtClean="0"/>
              <a:t>Аудирование</a:t>
            </a:r>
            <a:endParaRPr lang="ru-RU" b="1" dirty="0"/>
          </a:p>
        </p:txBody>
      </p:sp>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4932040" y="2132856"/>
            <a:ext cx="3888432" cy="2554545"/>
          </a:xfrm>
          <a:prstGeom prst="rect">
            <a:avLst/>
          </a:prstGeom>
        </p:spPr>
        <p:txBody>
          <a:bodyPr wrap="square">
            <a:spAutoFit/>
          </a:bodyPr>
          <a:lstStyle/>
          <a:p>
            <a:pPr algn="ctr"/>
            <a:r>
              <a:rPr lang="ru-RU" sz="3200" dirty="0" smtClean="0">
                <a:latin typeface="Times New Roman" pitchFamily="18" charset="0"/>
                <a:cs typeface="Times New Roman" pitchFamily="18" charset="0"/>
              </a:rPr>
              <a:t>15 вопросов:</a:t>
            </a:r>
          </a:p>
          <a:p>
            <a:pPr algn="ctr">
              <a:buFont typeface="Arial" pitchFamily="34" charset="0"/>
              <a:buChar char="•"/>
            </a:pPr>
            <a:r>
              <a:rPr lang="ru-RU" sz="3200" dirty="0">
                <a:latin typeface="Times New Roman" pitchFamily="18" charset="0"/>
                <a:cs typeface="Times New Roman" pitchFamily="18" charset="0"/>
              </a:rPr>
              <a:t> верно/ложно</a:t>
            </a:r>
          </a:p>
          <a:p>
            <a:pPr algn="ctr">
              <a:buFont typeface="Arial" pitchFamily="34" charset="0"/>
              <a:buChar char="•"/>
            </a:pPr>
            <a:r>
              <a:rPr lang="ru-RU" sz="3200" dirty="0" smtClean="0">
                <a:latin typeface="Times New Roman" pitchFamily="18" charset="0"/>
                <a:cs typeface="Times New Roman" pitchFamily="18" charset="0"/>
              </a:rPr>
              <a:t> 3 варианта ответа</a:t>
            </a:r>
          </a:p>
          <a:p>
            <a:pPr algn="ctr">
              <a:buFont typeface="Arial" pitchFamily="34" charset="0"/>
              <a:buChar char="•"/>
            </a:pPr>
            <a:endParaRPr lang="ru-RU" sz="3200" dirty="0" smtClean="0">
              <a:latin typeface="Times New Roman" pitchFamily="18" charset="0"/>
              <a:cs typeface="Times New Roman" pitchFamily="18" charset="0"/>
            </a:endParaRPr>
          </a:p>
          <a:p>
            <a:pPr algn="ctr"/>
            <a:r>
              <a:rPr lang="ru-RU" sz="3200" dirty="0" smtClean="0">
                <a:latin typeface="Times New Roman" pitchFamily="18" charset="0"/>
                <a:cs typeface="Times New Roman" pitchFamily="18" charset="0"/>
              </a:rPr>
              <a:t> максимум 15 баллов</a:t>
            </a:r>
            <a:endParaRPr lang="ru-RU" sz="3200" dirty="0">
              <a:latin typeface="Times New Roman" pitchFamily="18" charset="0"/>
              <a:cs typeface="Times New Roman" pitchFamily="18" charset="0"/>
            </a:endParaRPr>
          </a:p>
        </p:txBody>
      </p:sp>
      <p:pic>
        <p:nvPicPr>
          <p:cNvPr id="20484" name="Picture 4" descr="https://selfstudy-club.ru/wp-content/uploads/2020/01/2-1-945x1236.jpg"/>
          <p:cNvPicPr>
            <a:picLocks noChangeAspect="1" noChangeArrowheads="1"/>
          </p:cNvPicPr>
          <p:nvPr/>
        </p:nvPicPr>
        <p:blipFill>
          <a:blip r:embed="rId3" cstate="print"/>
          <a:srcRect/>
          <a:stretch>
            <a:fillRect/>
          </a:stretch>
        </p:blipFill>
        <p:spPr bwMode="auto">
          <a:xfrm>
            <a:off x="556330" y="1484784"/>
            <a:ext cx="3855913" cy="504329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pic>
        <p:nvPicPr>
          <p:cNvPr id="8" name="Picture 4" descr="https://selfstudy-club.ru/wp-content/uploads/2020/01/2-1-945x1236.jpg"/>
          <p:cNvPicPr>
            <a:picLocks noChangeAspect="1" noChangeArrowheads="1"/>
          </p:cNvPicPr>
          <p:nvPr/>
        </p:nvPicPr>
        <p:blipFill>
          <a:blip r:embed="rId3" cstate="print"/>
          <a:srcRect/>
          <a:stretch>
            <a:fillRect/>
          </a:stretch>
        </p:blipFill>
        <p:spPr bwMode="auto">
          <a:xfrm>
            <a:off x="7216407" y="2264803"/>
            <a:ext cx="1737969" cy="2273153"/>
          </a:xfrm>
          <a:prstGeom prst="rect">
            <a:avLst/>
          </a:prstGeom>
          <a:ln>
            <a:noFill/>
          </a:ln>
          <a:effectLst>
            <a:softEdge rad="112500"/>
          </a:effectLst>
        </p:spPr>
      </p:pic>
      <p:sp>
        <p:nvSpPr>
          <p:cNvPr id="2" name="Прямоугольник 1"/>
          <p:cNvSpPr/>
          <p:nvPr/>
        </p:nvSpPr>
        <p:spPr>
          <a:xfrm>
            <a:off x="240760" y="260648"/>
            <a:ext cx="6737200" cy="61206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s-ES" sz="1600" dirty="0">
                <a:latin typeface="Times New Roman" pitchFamily="18" charset="0"/>
                <a:cs typeface="Times New Roman" pitchFamily="18" charset="0"/>
              </a:rPr>
              <a:t>1. Los amigos pensaban salir de Madrid.</a:t>
            </a:r>
          </a:p>
          <a:p>
            <a:pPr algn="just"/>
            <a:r>
              <a:rPr lang="es-ES" sz="1600" dirty="0">
                <a:latin typeface="Times New Roman" pitchFamily="18" charset="0"/>
                <a:cs typeface="Times New Roman" pitchFamily="18" charset="0"/>
              </a:rPr>
              <a:t>a) verdadero </a:t>
            </a:r>
            <a:r>
              <a:rPr lang="es-ES" sz="1600" dirty="0">
                <a:solidFill>
                  <a:srgbClr val="FF0000"/>
                </a:solidFill>
                <a:latin typeface="Times New Roman" pitchFamily="18" charset="0"/>
                <a:cs typeface="Times New Roman" pitchFamily="18" charset="0"/>
              </a:rPr>
              <a:t>b) falso </a:t>
            </a:r>
          </a:p>
          <a:p>
            <a:pPr algn="just"/>
            <a:r>
              <a:rPr lang="es-ES" sz="1600" dirty="0">
                <a:latin typeface="Times New Roman" pitchFamily="18" charset="0"/>
                <a:cs typeface="Times New Roman" pitchFamily="18" charset="0"/>
              </a:rPr>
              <a:t>2. El número de la lotería era igual al número de los días en el año.</a:t>
            </a:r>
          </a:p>
          <a:p>
            <a:pPr algn="just"/>
            <a:r>
              <a:rPr lang="es-ES" sz="1600" dirty="0">
                <a:solidFill>
                  <a:srgbClr val="FF0000"/>
                </a:solidFill>
                <a:latin typeface="Times New Roman" pitchFamily="18" charset="0"/>
                <a:cs typeface="Times New Roman" pitchFamily="18" charset="0"/>
              </a:rPr>
              <a:t>a) verdadero </a:t>
            </a:r>
            <a:r>
              <a:rPr lang="es-ES" sz="1600" dirty="0">
                <a:latin typeface="Times New Roman" pitchFamily="18" charset="0"/>
                <a:cs typeface="Times New Roman" pitchFamily="18" charset="0"/>
              </a:rPr>
              <a:t>b) falso </a:t>
            </a:r>
          </a:p>
          <a:p>
            <a:pPr algn="just"/>
            <a:r>
              <a:rPr lang="es-ES" sz="1600" dirty="0">
                <a:latin typeface="Times New Roman" pitchFamily="18" charset="0"/>
                <a:cs typeface="Times New Roman" pitchFamily="18" charset="0"/>
              </a:rPr>
              <a:t>3. Pocos días después los amigos ya sabían que les había tocado el gordo.</a:t>
            </a:r>
          </a:p>
          <a:p>
            <a:pPr algn="just"/>
            <a:r>
              <a:rPr lang="es-ES" sz="1600" dirty="0">
                <a:solidFill>
                  <a:srgbClr val="FF0000"/>
                </a:solidFill>
                <a:latin typeface="Times New Roman" pitchFamily="18" charset="0"/>
                <a:cs typeface="Times New Roman" pitchFamily="18" charset="0"/>
              </a:rPr>
              <a:t>a) verdadero </a:t>
            </a:r>
            <a:r>
              <a:rPr lang="es-ES" sz="1600" dirty="0">
                <a:latin typeface="Times New Roman" pitchFamily="18" charset="0"/>
                <a:cs typeface="Times New Roman" pitchFamily="18" charset="0"/>
              </a:rPr>
              <a:t>b) falso </a:t>
            </a:r>
          </a:p>
          <a:p>
            <a:pPr algn="just"/>
            <a:r>
              <a:rPr lang="es-ES" sz="1600" dirty="0">
                <a:latin typeface="Times New Roman" pitchFamily="18" charset="0"/>
                <a:cs typeface="Times New Roman" pitchFamily="18" charset="0"/>
              </a:rPr>
              <a:t>4. El billete quedó guardado en el sobre de Juan.</a:t>
            </a:r>
          </a:p>
          <a:p>
            <a:pPr algn="just"/>
            <a:r>
              <a:rPr lang="es-ES" sz="1600" dirty="0">
                <a:latin typeface="Times New Roman" pitchFamily="18" charset="0"/>
                <a:cs typeface="Times New Roman" pitchFamily="18" charset="0"/>
              </a:rPr>
              <a:t>a) verdadero </a:t>
            </a:r>
            <a:r>
              <a:rPr lang="es-ES" sz="1600" dirty="0">
                <a:solidFill>
                  <a:srgbClr val="FF0000"/>
                </a:solidFill>
                <a:latin typeface="Times New Roman" pitchFamily="18" charset="0"/>
                <a:cs typeface="Times New Roman" pitchFamily="18" charset="0"/>
              </a:rPr>
              <a:t>b) falso </a:t>
            </a:r>
          </a:p>
          <a:p>
            <a:pPr algn="just"/>
            <a:r>
              <a:rPr lang="es-ES" sz="1600" dirty="0">
                <a:latin typeface="Times New Roman" pitchFamily="18" charset="0"/>
                <a:cs typeface="Times New Roman" pitchFamily="18" charset="0"/>
              </a:rPr>
              <a:t>5. Los amigos se comunicaban por medio de teléfonos móviles.</a:t>
            </a:r>
          </a:p>
          <a:p>
            <a:pPr algn="just"/>
            <a:r>
              <a:rPr lang="es-ES" sz="1600" dirty="0">
                <a:latin typeface="Times New Roman" pitchFamily="18" charset="0"/>
                <a:cs typeface="Times New Roman" pitchFamily="18" charset="0"/>
              </a:rPr>
              <a:t>a) verdadero </a:t>
            </a:r>
            <a:r>
              <a:rPr lang="es-ES" sz="1600" dirty="0">
                <a:solidFill>
                  <a:srgbClr val="FF0000"/>
                </a:solidFill>
                <a:latin typeface="Times New Roman" pitchFamily="18" charset="0"/>
                <a:cs typeface="Times New Roman" pitchFamily="18" charset="0"/>
              </a:rPr>
              <a:t>b) falso </a:t>
            </a:r>
          </a:p>
          <a:p>
            <a:pPr algn="just"/>
            <a:r>
              <a:rPr lang="es-ES" sz="1600" dirty="0">
                <a:latin typeface="Times New Roman" pitchFamily="18" charset="0"/>
                <a:cs typeface="Times New Roman" pitchFamily="18" charset="0"/>
              </a:rPr>
              <a:t>6. Juan se disponía a comprarse un nuevo coche.</a:t>
            </a:r>
          </a:p>
          <a:p>
            <a:pPr algn="just"/>
            <a:r>
              <a:rPr lang="es-ES" sz="1600" dirty="0">
                <a:solidFill>
                  <a:srgbClr val="FF0000"/>
                </a:solidFill>
                <a:latin typeface="Times New Roman" pitchFamily="18" charset="0"/>
                <a:cs typeface="Times New Roman" pitchFamily="18" charset="0"/>
              </a:rPr>
              <a:t>a) verdadero </a:t>
            </a:r>
            <a:r>
              <a:rPr lang="es-ES" sz="1600" dirty="0">
                <a:latin typeface="Times New Roman" pitchFamily="18" charset="0"/>
                <a:cs typeface="Times New Roman" pitchFamily="18" charset="0"/>
              </a:rPr>
              <a:t>b) falso </a:t>
            </a:r>
          </a:p>
          <a:p>
            <a:pPr algn="just"/>
            <a:r>
              <a:rPr lang="es-ES" sz="1600" dirty="0">
                <a:latin typeface="Times New Roman" pitchFamily="18" charset="0"/>
                <a:cs typeface="Times New Roman" pitchFamily="18" charset="0"/>
              </a:rPr>
              <a:t>7. El billete de lotería lo habían dejado en la terraza del bar.</a:t>
            </a:r>
          </a:p>
          <a:p>
            <a:pPr algn="just"/>
            <a:r>
              <a:rPr lang="es-ES" sz="1600" dirty="0">
                <a:latin typeface="Times New Roman" pitchFamily="18" charset="0"/>
                <a:cs typeface="Times New Roman" pitchFamily="18" charset="0"/>
              </a:rPr>
              <a:t>a) verdadero </a:t>
            </a:r>
            <a:r>
              <a:rPr lang="es-ES" sz="1600" dirty="0">
                <a:solidFill>
                  <a:srgbClr val="FF0000"/>
                </a:solidFill>
                <a:latin typeface="Times New Roman" pitchFamily="18" charset="0"/>
                <a:cs typeface="Times New Roman" pitchFamily="18" charset="0"/>
              </a:rPr>
              <a:t>b) falso</a:t>
            </a:r>
          </a:p>
        </p:txBody>
      </p:sp>
    </p:spTree>
    <p:extLst>
      <p:ext uri="{BB962C8B-B14F-4D97-AF65-F5344CB8AC3E}">
        <p14:creationId xmlns:p14="http://schemas.microsoft.com/office/powerpoint/2010/main" val="42118590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8" name="Прямоугольник 7"/>
          <p:cNvSpPr/>
          <p:nvPr/>
        </p:nvSpPr>
        <p:spPr>
          <a:xfrm>
            <a:off x="403920" y="0"/>
            <a:ext cx="8219672" cy="6858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s-ES" sz="1200" dirty="0">
                <a:latin typeface="Times New Roman" pitchFamily="18" charset="0"/>
                <a:cs typeface="Times New Roman" pitchFamily="18" charset="0"/>
              </a:rPr>
              <a:t>8. ¿De qué período del año se trata?</a:t>
            </a:r>
          </a:p>
          <a:p>
            <a:r>
              <a:rPr lang="es-ES" sz="1200" dirty="0">
                <a:solidFill>
                  <a:srgbClr val="FF0000"/>
                </a:solidFill>
                <a:latin typeface="Times New Roman" pitchFamily="18" charset="0"/>
                <a:cs typeface="Times New Roman" pitchFamily="18" charset="0"/>
              </a:rPr>
              <a:t>a) Estaban a finales del verano</a:t>
            </a:r>
          </a:p>
          <a:p>
            <a:r>
              <a:rPr lang="es-ES" sz="1200" dirty="0">
                <a:latin typeface="Times New Roman" pitchFamily="18" charset="0"/>
                <a:cs typeface="Times New Roman" pitchFamily="18" charset="0"/>
              </a:rPr>
              <a:t>b) Estaban en pleno verano</a:t>
            </a:r>
          </a:p>
          <a:p>
            <a:r>
              <a:rPr lang="es-ES" sz="1200" dirty="0">
                <a:latin typeface="Times New Roman" pitchFamily="18" charset="0"/>
                <a:cs typeface="Times New Roman" pitchFamily="18" charset="0"/>
              </a:rPr>
              <a:t>c) Estaban en otoño</a:t>
            </a:r>
          </a:p>
          <a:p>
            <a:r>
              <a:rPr lang="es-ES" sz="1200" dirty="0">
                <a:latin typeface="Times New Roman" pitchFamily="18" charset="0"/>
                <a:cs typeface="Times New Roman" pitchFamily="18" charset="0"/>
              </a:rPr>
              <a:t>9. ¿Cuántos billetes de lotería le quedaban a la mujer?</a:t>
            </a:r>
          </a:p>
          <a:p>
            <a:r>
              <a:rPr lang="es-ES" sz="1200" dirty="0">
                <a:latin typeface="Times New Roman" pitchFamily="18" charset="0"/>
                <a:cs typeface="Times New Roman" pitchFamily="18" charset="0"/>
              </a:rPr>
              <a:t>a) tres</a:t>
            </a:r>
          </a:p>
          <a:p>
            <a:r>
              <a:rPr lang="es-ES" sz="1200" dirty="0">
                <a:latin typeface="Times New Roman" pitchFamily="18" charset="0"/>
                <a:cs typeface="Times New Roman" pitchFamily="18" charset="0"/>
              </a:rPr>
              <a:t>b) dos</a:t>
            </a:r>
          </a:p>
          <a:p>
            <a:r>
              <a:rPr lang="es-ES" sz="1200" dirty="0">
                <a:solidFill>
                  <a:srgbClr val="FF0000"/>
                </a:solidFill>
                <a:latin typeface="Times New Roman" pitchFamily="18" charset="0"/>
                <a:cs typeface="Times New Roman" pitchFamily="18" charset="0"/>
              </a:rPr>
              <a:t>c) uno solo</a:t>
            </a:r>
          </a:p>
          <a:p>
            <a:r>
              <a:rPr lang="es-ES" sz="1200" dirty="0">
                <a:latin typeface="Times New Roman" pitchFamily="18" charset="0"/>
                <a:cs typeface="Times New Roman" pitchFamily="18" charset="0"/>
              </a:rPr>
              <a:t>10. ¿Dónde quedó guardado el billete?</a:t>
            </a:r>
          </a:p>
          <a:p>
            <a:r>
              <a:rPr lang="es-ES" sz="1200" dirty="0">
                <a:latin typeface="Times New Roman" pitchFamily="18" charset="0"/>
                <a:cs typeface="Times New Roman" pitchFamily="18" charset="0"/>
              </a:rPr>
              <a:t>a) en el coche</a:t>
            </a:r>
          </a:p>
          <a:p>
            <a:r>
              <a:rPr lang="es-ES" sz="1200" dirty="0">
                <a:solidFill>
                  <a:srgbClr val="FF0000"/>
                </a:solidFill>
                <a:latin typeface="Times New Roman" pitchFamily="18" charset="0"/>
                <a:cs typeface="Times New Roman" pitchFamily="18" charset="0"/>
              </a:rPr>
              <a:t>b) en manos de Roberto</a:t>
            </a:r>
          </a:p>
          <a:p>
            <a:r>
              <a:rPr lang="es-ES" sz="1200" dirty="0">
                <a:latin typeface="Times New Roman" pitchFamily="18" charset="0"/>
                <a:cs typeface="Times New Roman" pitchFamily="18" charset="0"/>
              </a:rPr>
              <a:t>c) en el sobre de Juan</a:t>
            </a:r>
          </a:p>
          <a:p>
            <a:r>
              <a:rPr lang="es-ES" sz="1200" dirty="0">
                <a:latin typeface="Times New Roman" pitchFamily="18" charset="0"/>
                <a:cs typeface="Times New Roman" pitchFamily="18" charset="0"/>
              </a:rPr>
              <a:t>11. ¿Qué le iba a decir Juan a Roberto?</a:t>
            </a:r>
          </a:p>
          <a:p>
            <a:r>
              <a:rPr lang="es-ES" sz="1200" dirty="0">
                <a:solidFill>
                  <a:srgbClr val="FF0000"/>
                </a:solidFill>
                <a:latin typeface="Times New Roman" pitchFamily="18" charset="0"/>
                <a:cs typeface="Times New Roman" pitchFamily="18" charset="0"/>
              </a:rPr>
              <a:t>a) mentiras</a:t>
            </a:r>
          </a:p>
          <a:p>
            <a:r>
              <a:rPr lang="es-ES" sz="1200" dirty="0">
                <a:latin typeface="Times New Roman" pitchFamily="18" charset="0"/>
                <a:cs typeface="Times New Roman" pitchFamily="18" charset="0"/>
              </a:rPr>
              <a:t>b) una historia real</a:t>
            </a:r>
          </a:p>
          <a:p>
            <a:r>
              <a:rPr lang="es-ES" sz="1200" dirty="0">
                <a:latin typeface="Times New Roman" pitchFamily="18" charset="0"/>
                <a:cs typeface="Times New Roman" pitchFamily="18" charset="0"/>
              </a:rPr>
              <a:t>с) un chiste</a:t>
            </a:r>
          </a:p>
          <a:p>
            <a:r>
              <a:rPr lang="es-ES" sz="1200" dirty="0">
                <a:latin typeface="Times New Roman" pitchFamily="18" charset="0"/>
                <a:cs typeface="Times New Roman" pitchFamily="18" charset="0"/>
              </a:rPr>
              <a:t>12. ¿Qué vocativo usó la mujer dirigiéndose a los amigos?</a:t>
            </a:r>
          </a:p>
          <a:p>
            <a:r>
              <a:rPr lang="es-ES" sz="1200" dirty="0">
                <a:solidFill>
                  <a:srgbClr val="FF0000"/>
                </a:solidFill>
                <a:latin typeface="Times New Roman" pitchFamily="18" charset="0"/>
                <a:cs typeface="Times New Roman" pitchFamily="18" charset="0"/>
              </a:rPr>
              <a:t>a) Señoritos</a:t>
            </a:r>
          </a:p>
          <a:p>
            <a:r>
              <a:rPr lang="es-ES" sz="1200" dirty="0">
                <a:latin typeface="Times New Roman" pitchFamily="18" charset="0"/>
                <a:cs typeface="Times New Roman" pitchFamily="18" charset="0"/>
              </a:rPr>
              <a:t>b) Señores</a:t>
            </a:r>
          </a:p>
          <a:p>
            <a:r>
              <a:rPr lang="es-ES" sz="1200" dirty="0">
                <a:latin typeface="Times New Roman" pitchFamily="18" charset="0"/>
                <a:cs typeface="Times New Roman" pitchFamily="18" charset="0"/>
              </a:rPr>
              <a:t>c) Compañeros</a:t>
            </a:r>
          </a:p>
          <a:p>
            <a:r>
              <a:rPr lang="es-ES" sz="1200" dirty="0">
                <a:latin typeface="Times New Roman" pitchFamily="18" charset="0"/>
                <a:cs typeface="Times New Roman" pitchFamily="18" charset="0"/>
              </a:rPr>
              <a:t>13. ¿Dónde estaban tomando refrescos los amigos?</a:t>
            </a:r>
          </a:p>
          <a:p>
            <a:r>
              <a:rPr lang="es-ES" sz="1200" dirty="0">
                <a:latin typeface="Times New Roman" pitchFamily="18" charset="0"/>
                <a:cs typeface="Times New Roman" pitchFamily="18" charset="0"/>
              </a:rPr>
              <a:t>a) en el hotel</a:t>
            </a:r>
          </a:p>
          <a:p>
            <a:r>
              <a:rPr lang="es-ES" sz="1200" dirty="0">
                <a:solidFill>
                  <a:srgbClr val="FF0000"/>
                </a:solidFill>
                <a:latin typeface="Times New Roman" pitchFamily="18" charset="0"/>
                <a:cs typeface="Times New Roman" pitchFamily="18" charset="0"/>
              </a:rPr>
              <a:t>b) en el bar de la plaza</a:t>
            </a:r>
          </a:p>
          <a:p>
            <a:r>
              <a:rPr lang="es-ES" sz="1200" dirty="0">
                <a:latin typeface="Times New Roman" pitchFamily="18" charset="0"/>
                <a:cs typeface="Times New Roman" pitchFamily="18" charset="0"/>
              </a:rPr>
              <a:t>c) en un restaurante</a:t>
            </a:r>
          </a:p>
          <a:p>
            <a:r>
              <a:rPr lang="es-ES" sz="1200" dirty="0">
                <a:latin typeface="Times New Roman" pitchFamily="18" charset="0"/>
                <a:cs typeface="Times New Roman" pitchFamily="18" charset="0"/>
              </a:rPr>
              <a:t>14. ¿De dónde sacó Juan el sobre?</a:t>
            </a:r>
          </a:p>
          <a:p>
            <a:r>
              <a:rPr lang="es-ES" sz="1200" dirty="0">
                <a:latin typeface="Times New Roman" pitchFamily="18" charset="0"/>
                <a:cs typeface="Times New Roman" pitchFamily="18" charset="0"/>
              </a:rPr>
              <a:t>a) de la cartera</a:t>
            </a:r>
          </a:p>
          <a:p>
            <a:r>
              <a:rPr lang="es-ES" sz="1200" dirty="0">
                <a:latin typeface="Times New Roman" pitchFamily="18" charset="0"/>
                <a:cs typeface="Times New Roman" pitchFamily="18" charset="0"/>
              </a:rPr>
              <a:t>b) de un bolso</a:t>
            </a:r>
          </a:p>
          <a:p>
            <a:r>
              <a:rPr lang="es-ES" sz="1200" dirty="0">
                <a:solidFill>
                  <a:srgbClr val="FF0000"/>
                </a:solidFill>
                <a:latin typeface="Times New Roman" pitchFamily="18" charset="0"/>
                <a:cs typeface="Times New Roman" pitchFamily="18" charset="0"/>
              </a:rPr>
              <a:t>c) del bolsillo</a:t>
            </a:r>
          </a:p>
          <a:p>
            <a:r>
              <a:rPr lang="es-ES" sz="1200" dirty="0">
                <a:latin typeface="Times New Roman" pitchFamily="18" charset="0"/>
                <a:cs typeface="Times New Roman" pitchFamily="18" charset="0"/>
              </a:rPr>
              <a:t>15. ¿Qué hacían los muchachos en aquel pueblo ?</a:t>
            </a:r>
          </a:p>
          <a:p>
            <a:r>
              <a:rPr lang="es-ES" sz="1200" dirty="0">
                <a:solidFill>
                  <a:srgbClr val="FF0000"/>
                </a:solidFill>
                <a:latin typeface="Times New Roman" pitchFamily="18" charset="0"/>
                <a:cs typeface="Times New Roman" pitchFamily="18" charset="0"/>
              </a:rPr>
              <a:t>a) descansaban</a:t>
            </a:r>
          </a:p>
          <a:p>
            <a:r>
              <a:rPr lang="es-ES" sz="1200" dirty="0">
                <a:latin typeface="Times New Roman" pitchFamily="18" charset="0"/>
                <a:cs typeface="Times New Roman" pitchFamily="18" charset="0"/>
              </a:rPr>
              <a:t>b) trabajaban</a:t>
            </a:r>
          </a:p>
          <a:p>
            <a:r>
              <a:rPr lang="es-ES" sz="1200" dirty="0">
                <a:latin typeface="Times New Roman" pitchFamily="18" charset="0"/>
                <a:cs typeface="Times New Roman" pitchFamily="18" charset="0"/>
              </a:rPr>
              <a:t>c) estaban en comisión de servicio</a:t>
            </a:r>
          </a:p>
        </p:txBody>
      </p:sp>
    </p:spTree>
    <p:extLst>
      <p:ext uri="{BB962C8B-B14F-4D97-AF65-F5344CB8AC3E}">
        <p14:creationId xmlns:p14="http://schemas.microsoft.com/office/powerpoint/2010/main" val="5910708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403920" y="99392"/>
            <a:ext cx="8219672" cy="64259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AR" sz="1400" b="1" dirty="0">
                <a:latin typeface="Times New Roman" pitchFamily="18" charset="0"/>
                <a:cs typeface="Times New Roman" pitchFamily="18" charset="0"/>
              </a:rPr>
              <a:t>El billete de </a:t>
            </a:r>
            <a:r>
              <a:rPr lang="es-AR" sz="1400" b="1" dirty="0" smtClean="0">
                <a:latin typeface="Times New Roman" pitchFamily="18" charset="0"/>
                <a:cs typeface="Times New Roman" pitchFamily="18" charset="0"/>
              </a:rPr>
              <a:t>lotería</a:t>
            </a:r>
            <a:endParaRPr lang="ru-RU" sz="1400" b="1" dirty="0" smtClean="0">
              <a:latin typeface="Times New Roman" pitchFamily="18" charset="0"/>
              <a:cs typeface="Times New Roman" pitchFamily="18" charset="0"/>
            </a:endParaRPr>
          </a:p>
          <a:p>
            <a:pPr algn="ctr"/>
            <a:endParaRPr lang="ru-RU" sz="1400" dirty="0">
              <a:latin typeface="Times New Roman" pitchFamily="18" charset="0"/>
              <a:cs typeface="Times New Roman" pitchFamily="18" charset="0"/>
            </a:endParaRPr>
          </a:p>
          <a:p>
            <a:pPr algn="just"/>
            <a:r>
              <a:rPr lang="es-AR" sz="1400" dirty="0">
                <a:latin typeface="Times New Roman" pitchFamily="18" charset="0"/>
                <a:cs typeface="Times New Roman" pitchFamily="18" charset="0"/>
              </a:rPr>
              <a:t>El verano se estaba acabando. Muchos veraneantes ya se habían marchado del pueblo. </a:t>
            </a:r>
            <a:endParaRPr lang="ru-RU" sz="1400" dirty="0">
              <a:latin typeface="Times New Roman" pitchFamily="18" charset="0"/>
              <a:cs typeface="Times New Roman" pitchFamily="18" charset="0"/>
            </a:endParaRPr>
          </a:p>
          <a:p>
            <a:pPr algn="just"/>
            <a:r>
              <a:rPr lang="es-AR" sz="1400" dirty="0">
                <a:latin typeface="Times New Roman" pitchFamily="18" charset="0"/>
                <a:cs typeface="Times New Roman" pitchFamily="18" charset="0"/>
              </a:rPr>
              <a:t>– Nosotros pensamos irnos a Madrid mañana por la tarde – dijo Juan, el más joven de los dos hombres que estaban tomando un refresco en la terraza del bar de la plaza. </a:t>
            </a:r>
            <a:endParaRPr lang="ru-RU" sz="1400" dirty="0">
              <a:latin typeface="Times New Roman" pitchFamily="18" charset="0"/>
              <a:cs typeface="Times New Roman" pitchFamily="18" charset="0"/>
            </a:endParaRPr>
          </a:p>
          <a:p>
            <a:pPr algn="just"/>
            <a:r>
              <a:rPr lang="es-AR" sz="1400" dirty="0">
                <a:latin typeface="Times New Roman" pitchFamily="18" charset="0"/>
                <a:cs typeface="Times New Roman" pitchFamily="18" charset="0"/>
              </a:rPr>
              <a:t>– Nosotros también nos vamos – dijo Roberto, el otro hombre. – Tenemos que empezar a trabajar. </a:t>
            </a:r>
            <a:endParaRPr lang="ru-RU" sz="1400" dirty="0">
              <a:latin typeface="Times New Roman" pitchFamily="18" charset="0"/>
              <a:cs typeface="Times New Roman" pitchFamily="18" charset="0"/>
            </a:endParaRPr>
          </a:p>
          <a:p>
            <a:pPr algn="just"/>
            <a:r>
              <a:rPr lang="es-AR" sz="1400" dirty="0">
                <a:latin typeface="Times New Roman" pitchFamily="18" charset="0"/>
                <a:cs typeface="Times New Roman" pitchFamily="18" charset="0"/>
              </a:rPr>
              <a:t>– Señoritos – les dijo una mujer que vendía lotería. – ¡Quieren un número? Llevo el número de la suerte. Sólo me queda uno. </a:t>
            </a:r>
            <a:endParaRPr lang="ru-RU" sz="1400" dirty="0">
              <a:latin typeface="Times New Roman" pitchFamily="18" charset="0"/>
              <a:cs typeface="Times New Roman" pitchFamily="18" charset="0"/>
            </a:endParaRPr>
          </a:p>
          <a:p>
            <a:pPr algn="just"/>
            <a:r>
              <a:rPr lang="es-AR" sz="1400" dirty="0">
                <a:latin typeface="Times New Roman" pitchFamily="18" charset="0"/>
                <a:cs typeface="Times New Roman" pitchFamily="18" charset="0"/>
              </a:rPr>
              <a:t>– ¿Ah, sí? ¿Cuál es? – preguntó Juan, irónico. </a:t>
            </a:r>
            <a:endParaRPr lang="ru-RU" sz="1400" dirty="0">
              <a:latin typeface="Times New Roman" pitchFamily="18" charset="0"/>
              <a:cs typeface="Times New Roman" pitchFamily="18" charset="0"/>
            </a:endParaRPr>
          </a:p>
          <a:p>
            <a:pPr algn="just"/>
            <a:r>
              <a:rPr lang="es-AR" sz="1400" dirty="0">
                <a:latin typeface="Times New Roman" pitchFamily="18" charset="0"/>
                <a:cs typeface="Times New Roman" pitchFamily="18" charset="0"/>
              </a:rPr>
              <a:t>– ¡El 365! El mismo número que días tiene el año, señoritos – dijo ella. </a:t>
            </a:r>
            <a:endParaRPr lang="ru-RU" sz="1400" dirty="0">
              <a:latin typeface="Times New Roman" pitchFamily="18" charset="0"/>
              <a:cs typeface="Times New Roman" pitchFamily="18" charset="0"/>
            </a:endParaRPr>
          </a:p>
          <a:p>
            <a:pPr algn="just"/>
            <a:r>
              <a:rPr lang="es-AR" sz="1400" dirty="0">
                <a:latin typeface="Times New Roman" pitchFamily="18" charset="0"/>
                <a:cs typeface="Times New Roman" pitchFamily="18" charset="0"/>
              </a:rPr>
              <a:t>– Denos el número, pues – dijo Juan –. Lo compartiremos. </a:t>
            </a:r>
            <a:endParaRPr lang="ru-RU" sz="1400" dirty="0">
              <a:latin typeface="Times New Roman" pitchFamily="18" charset="0"/>
              <a:cs typeface="Times New Roman" pitchFamily="18" charset="0"/>
            </a:endParaRPr>
          </a:p>
          <a:p>
            <a:pPr algn="just"/>
            <a:r>
              <a:rPr lang="es-AR" sz="1400" dirty="0">
                <a:latin typeface="Times New Roman" pitchFamily="18" charset="0"/>
                <a:cs typeface="Times New Roman" pitchFamily="18" charset="0"/>
              </a:rPr>
              <a:t>– Muy bien – dijo Roberto mientras pagaba la mitad de lo que costaba el número. Juan sacó un sobre del bolsillo para meter el billete. Estuvieron un largo rato discutiendo sobre quien se iba a quedar con el número para guardarlo. El sobre pasó de una mano a otra varias veces. Los amigos pagaron la consumición y se despidieron. </a:t>
            </a:r>
            <a:endParaRPr lang="ru-RU" sz="1400" dirty="0">
              <a:latin typeface="Times New Roman" pitchFamily="18" charset="0"/>
              <a:cs typeface="Times New Roman" pitchFamily="18" charset="0"/>
            </a:endParaRPr>
          </a:p>
          <a:p>
            <a:pPr algn="just"/>
            <a:r>
              <a:rPr lang="es-AR" sz="1400" dirty="0">
                <a:latin typeface="Times New Roman" pitchFamily="18" charset="0"/>
                <a:cs typeface="Times New Roman" pitchFamily="18" charset="0"/>
              </a:rPr>
              <a:t>Unos días más tarde, ya en Madrid, al mirar las noticias en la televisión, Juan vio que les había tocado el premio gordo. No se lo podía creer. ¡El numero 365! ¡Les habían tocado 40 millones de pesetas! Recordaba que, con las prisas, se había dejado el sobre con el billete en el pueblo. Pero el número era fácil de recordar. Durante un rato estuvo imaginando lo que podría hacer con el dinero. Iba a comprarse un nuevo coche, se compraría una casa adosada en las afueras de Madrid... En pocos minutos los 40 millones ya eran insuficientes para pagar todo lo que él quería. De pronto se acordó de que tenía que compartir el premio con su amigo Roberto. No le parecía justo que si él había tenido la idea y si era quien tenía el billete, tuviera que compartirlo. Tendría que inventar una excusa. Le diría,... ¿qué le diría?.. Le diría que le habían robado el número. </a:t>
            </a:r>
            <a:endParaRPr lang="ru-RU" sz="1400" dirty="0">
              <a:latin typeface="Times New Roman" pitchFamily="18" charset="0"/>
              <a:cs typeface="Times New Roman" pitchFamily="18" charset="0"/>
            </a:endParaRPr>
          </a:p>
        </p:txBody>
      </p:sp>
    </p:spTree>
    <p:extLst>
      <p:ext uri="{BB962C8B-B14F-4D97-AF65-F5344CB8AC3E}">
        <p14:creationId xmlns:p14="http://schemas.microsoft.com/office/powerpoint/2010/main" val="12293073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403920" y="99392"/>
            <a:ext cx="8219672" cy="64259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s-AR" sz="1400" dirty="0">
                <a:latin typeface="Times New Roman" pitchFamily="18" charset="0"/>
                <a:cs typeface="Times New Roman" pitchFamily="18" charset="0"/>
              </a:rPr>
              <a:t>Al día siguiente Roberto le había dejado un mensaje en el contestador: </a:t>
            </a:r>
            <a:endParaRPr lang="ru-RU" sz="1400" dirty="0">
              <a:latin typeface="Times New Roman" pitchFamily="18" charset="0"/>
              <a:cs typeface="Times New Roman" pitchFamily="18" charset="0"/>
            </a:endParaRPr>
          </a:p>
          <a:p>
            <a:pPr algn="just"/>
            <a:r>
              <a:rPr lang="es-AR" sz="1400" dirty="0">
                <a:latin typeface="Times New Roman" pitchFamily="18" charset="0"/>
                <a:cs typeface="Times New Roman" pitchFamily="18" charset="0"/>
              </a:rPr>
              <a:t>Pásate por mi casa esta tarde. Tengo una buena noticia. Esto quería decir que ya sabía que les había tocado el premio. Por la tarde Juan fue a ver a Roberto. Estaba muy nervioso. No sabía cómo decírselo. Llamó a la puerta. Cuando Roberto la abrió, le empezó a hablar del número de lotería. </a:t>
            </a:r>
            <a:endParaRPr lang="ru-RU" sz="1400" dirty="0">
              <a:latin typeface="Times New Roman" pitchFamily="18" charset="0"/>
              <a:cs typeface="Times New Roman" pitchFamily="18" charset="0"/>
            </a:endParaRPr>
          </a:p>
          <a:p>
            <a:pPr algn="just"/>
            <a:r>
              <a:rPr lang="es-AR" sz="1400" dirty="0">
                <a:latin typeface="Times New Roman" pitchFamily="18" charset="0"/>
                <a:cs typeface="Times New Roman" pitchFamily="18" charset="0"/>
              </a:rPr>
              <a:t>– Ha sido horrible, chico... – empezó Juan. – ¿Pero qué ha pasado, hombre? – Roberto le miraba sorprendido. Juan hablaba muy nervioso. – Llevo dos días sin dormir. Tengo que darte una mala noticia – continuó Juan –. Ya tenía el número de lotería guardado en el coche, dentro de la guía de carreteras. El otro día me abrieron el coche y me robaron todo. Se llevaron también la guía con el número de lotería. Lo peor es que nos había tocado un premio. No ha sido culpa mía.</a:t>
            </a:r>
            <a:endParaRPr lang="ru-RU" sz="1400" dirty="0">
              <a:latin typeface="Times New Roman" pitchFamily="18" charset="0"/>
              <a:cs typeface="Times New Roman" pitchFamily="18" charset="0"/>
            </a:endParaRPr>
          </a:p>
          <a:p>
            <a:pPr algn="just"/>
            <a:r>
              <a:rPr lang="es-AR" sz="1400" dirty="0">
                <a:latin typeface="Times New Roman" pitchFamily="18" charset="0"/>
                <a:cs typeface="Times New Roman" pitchFamily="18" charset="0"/>
              </a:rPr>
              <a:t>– Hombre, no te preocupes – dijo Roberto –. Quizás el número no estaba allí en el sobre. </a:t>
            </a:r>
            <a:endParaRPr lang="ru-RU" sz="1400" dirty="0">
              <a:latin typeface="Times New Roman" pitchFamily="18" charset="0"/>
              <a:cs typeface="Times New Roman" pitchFamily="18" charset="0"/>
            </a:endParaRPr>
          </a:p>
          <a:p>
            <a:pPr algn="just"/>
            <a:r>
              <a:rPr lang="es-AR" sz="1400" dirty="0">
                <a:latin typeface="Times New Roman" pitchFamily="18" charset="0"/>
                <a:cs typeface="Times New Roman" pitchFamily="18" charset="0"/>
              </a:rPr>
              <a:t>– Por desgracia – le dijo – estoy muy seguro porque el billete me servía de se</a:t>
            </a:r>
            <a:r>
              <a:rPr lang="ru-RU" sz="1400" dirty="0">
                <a:latin typeface="Times New Roman" pitchFamily="18" charset="0"/>
                <a:cs typeface="Times New Roman" pitchFamily="18" charset="0"/>
              </a:rPr>
              <a:t>с</a:t>
            </a:r>
            <a:r>
              <a:rPr lang="es-AR" sz="1400" dirty="0">
                <a:latin typeface="Times New Roman" pitchFamily="18" charset="0"/>
                <a:cs typeface="Times New Roman" pitchFamily="18" charset="0"/>
              </a:rPr>
              <a:t>al en la guía de carreteras. Así que seguro que estaba allí, y seguro que ya no está. Me lo han robado, chico. </a:t>
            </a:r>
            <a:endParaRPr lang="ru-RU" sz="1400" dirty="0">
              <a:latin typeface="Times New Roman" pitchFamily="18" charset="0"/>
              <a:cs typeface="Times New Roman" pitchFamily="18" charset="0"/>
            </a:endParaRPr>
          </a:p>
          <a:p>
            <a:pPr algn="just"/>
            <a:r>
              <a:rPr lang="es-AR" sz="1400" dirty="0">
                <a:latin typeface="Times New Roman" pitchFamily="18" charset="0"/>
                <a:cs typeface="Times New Roman" pitchFamily="18" charset="0"/>
              </a:rPr>
              <a:t>– Pues debe de haber habido un milagro, querido Juan. Resulta que cuando nos despedimos en la terraza del bar, hubo algún error y tú te llevaste un sobre vacío, pensando que dentro estaba el billete, pero me lo llevé yo. Y de esto estoy muy seguro, porque ya he ido a cobrarlo y tengo los cuarenta millones en el banco. </a:t>
            </a:r>
            <a:r>
              <a:rPr lang="ru-RU" sz="1400" dirty="0">
                <a:latin typeface="Times New Roman" pitchFamily="18" charset="0"/>
                <a:cs typeface="Times New Roman" pitchFamily="18" charset="0"/>
              </a:rPr>
              <a:t>¿</a:t>
            </a:r>
            <a:r>
              <a:rPr lang="ru-RU" sz="1400" dirty="0" err="1">
                <a:latin typeface="Times New Roman" pitchFamily="18" charset="0"/>
                <a:cs typeface="Times New Roman" pitchFamily="18" charset="0"/>
              </a:rPr>
              <a:t>Qué</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me</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dices</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ahora</a:t>
            </a:r>
            <a:r>
              <a:rPr lang="ru-RU" sz="1400" dirty="0">
                <a:latin typeface="Times New Roman" pitchFamily="18" charset="0"/>
                <a:cs typeface="Times New Roman" pitchFamily="18" charset="0"/>
              </a:rPr>
              <a:t>?</a:t>
            </a:r>
          </a:p>
        </p:txBody>
      </p:sp>
    </p:spTree>
    <p:extLst>
      <p:ext uri="{BB962C8B-B14F-4D97-AF65-F5344CB8AC3E}">
        <p14:creationId xmlns:p14="http://schemas.microsoft.com/office/powerpoint/2010/main" val="40081554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Заголовок 3"/>
          <p:cNvSpPr>
            <a:spLocks noGrp="1"/>
          </p:cNvSpPr>
          <p:nvPr>
            <p:ph type="title"/>
          </p:nvPr>
        </p:nvSpPr>
        <p:spPr>
          <a:xfrm>
            <a:off x="467544" y="116632"/>
            <a:ext cx="8229600" cy="1210146"/>
          </a:xfrm>
        </p:spPr>
        <p:txBody>
          <a:bodyPr>
            <a:normAutofit/>
          </a:bodyPr>
          <a:lstStyle/>
          <a:p>
            <a:r>
              <a:rPr lang="ru-RU" b="1" dirty="0" smtClean="0"/>
              <a:t>Лексико-грамматический тест</a:t>
            </a:r>
            <a:endParaRPr lang="ru-RU" b="1" dirty="0"/>
          </a:p>
        </p:txBody>
      </p:sp>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5724128" y="1628800"/>
            <a:ext cx="3168352" cy="3539430"/>
          </a:xfrm>
          <a:prstGeom prst="rect">
            <a:avLst/>
          </a:prstGeom>
        </p:spPr>
        <p:txBody>
          <a:bodyPr wrap="square">
            <a:spAutoFit/>
          </a:bodyPr>
          <a:lstStyle/>
          <a:p>
            <a:pPr algn="ctr"/>
            <a:r>
              <a:rPr lang="ru-RU" sz="3200" dirty="0" smtClean="0">
                <a:latin typeface="Times New Roman" pitchFamily="18" charset="0"/>
                <a:cs typeface="Times New Roman" pitchFamily="18" charset="0"/>
              </a:rPr>
              <a:t>тест множественного выбора из 20 заданий</a:t>
            </a:r>
          </a:p>
          <a:p>
            <a:pPr algn="ctr"/>
            <a:endParaRPr lang="ru-RU" sz="3200" dirty="0" smtClean="0">
              <a:latin typeface="Times New Roman" pitchFamily="18" charset="0"/>
              <a:cs typeface="Times New Roman" pitchFamily="18" charset="0"/>
            </a:endParaRPr>
          </a:p>
          <a:p>
            <a:pPr algn="ctr"/>
            <a:r>
              <a:rPr lang="ru-RU" sz="3200" dirty="0" smtClean="0">
                <a:latin typeface="Times New Roman" pitchFamily="18" charset="0"/>
                <a:cs typeface="Times New Roman" pitchFamily="18" charset="0"/>
              </a:rPr>
              <a:t>максимум 20 баллов</a:t>
            </a:r>
            <a:endParaRPr lang="ru-RU" sz="3200" dirty="0">
              <a:latin typeface="Times New Roman" pitchFamily="18" charset="0"/>
              <a:cs typeface="Times New Roman" pitchFamily="18" charset="0"/>
            </a:endParaRPr>
          </a:p>
        </p:txBody>
      </p:sp>
      <p:pic>
        <p:nvPicPr>
          <p:cNvPr id="40962" name="Picture 2" descr="https://avatars.mds.yandex.net/get-zen_doc/40274/pub_5d89113c4e057700ada56fc9_5d8911fa433ecc00b1de8f6b/scale_1200"/>
          <p:cNvPicPr>
            <a:picLocks noChangeAspect="1" noChangeArrowheads="1"/>
          </p:cNvPicPr>
          <p:nvPr/>
        </p:nvPicPr>
        <p:blipFill>
          <a:blip r:embed="rId3" cstate="print"/>
          <a:srcRect/>
          <a:stretch>
            <a:fillRect/>
          </a:stretch>
        </p:blipFill>
        <p:spPr bwMode="auto">
          <a:xfrm>
            <a:off x="251520" y="1556792"/>
            <a:ext cx="5244862" cy="420754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403920" y="0"/>
            <a:ext cx="8219672" cy="6858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AR" sz="1200" b="1" dirty="0">
                <a:latin typeface="Times New Roman" pitchFamily="18" charset="0"/>
                <a:cs typeface="Times New Roman" pitchFamily="18" charset="0"/>
              </a:rPr>
              <a:t>El arroz </a:t>
            </a:r>
            <a:r>
              <a:rPr lang="es-AR" sz="1200" b="1" dirty="0" smtClean="0">
                <a:latin typeface="Times New Roman" pitchFamily="18" charset="0"/>
                <a:cs typeface="Times New Roman" pitchFamily="18" charset="0"/>
              </a:rPr>
              <a:t>dorado</a:t>
            </a:r>
          </a:p>
          <a:p>
            <a:pPr algn="ctr"/>
            <a:endParaRPr lang="ru-RU" sz="1200" dirty="0">
              <a:latin typeface="Times New Roman" pitchFamily="18" charset="0"/>
              <a:cs typeface="Times New Roman" pitchFamily="18" charset="0"/>
            </a:endParaRPr>
          </a:p>
          <a:p>
            <a:pPr algn="just"/>
            <a:r>
              <a:rPr lang="es-AR" sz="1200" dirty="0">
                <a:latin typeface="Times New Roman" pitchFamily="18" charset="0"/>
                <a:cs typeface="Times New Roman" pitchFamily="18" charset="0"/>
              </a:rPr>
              <a:t>El arroz dorado se diferencia (1)_____________ otras variedades por su color y porque (2)_____________ genes de narcisos, guisantes, bacterias y virus. Unidos, estos elementos producen betacaroteno, el mismo pigmento que da a las zanahorias su característica tonalidad y que una vez (3)_____________ se transforma en vitamina A. Esta semilla fue creada (4)_____________ de los años noventa por los científicos Igno Potrykus y Peter Beyer, y ya en aquellos tiempos chocaron (5)_____________ recelo de la Organización Mundial de la Salud, la oposición de las grandes corporaciones alimentarias y biotecnológicas —enredadas en guerras de patentes— y la intransigencia de los (6)_____________. </a:t>
            </a:r>
            <a:endParaRPr lang="ru-RU" sz="1200" dirty="0">
              <a:latin typeface="Times New Roman" pitchFamily="18" charset="0"/>
              <a:cs typeface="Times New Roman" pitchFamily="18" charset="0"/>
            </a:endParaRPr>
          </a:p>
          <a:p>
            <a:pPr algn="just"/>
            <a:r>
              <a:rPr lang="es-AR" sz="1200" dirty="0">
                <a:latin typeface="Times New Roman" pitchFamily="18" charset="0"/>
                <a:cs typeface="Times New Roman" pitchFamily="18" charset="0"/>
              </a:rPr>
              <a:t>(7)_____________ principio, los activistas de Greenpeace han sido los más beligerantes y tenaces. (8)_____________ medio siglo torpedeando al arroz dorado, y los científicos creen que ha llegado la hora de plantar (9)_____________ a la poderosa ONG ambientalista. Más de un centenar de premios Nobel han firmado una carta en la que acusan a Greenpeace de “crimen contra la humanidad” por obstaculizar el cultivo de un (10)_____________ que podría reducir o eliminar gran parte de las enfermedades causadas por falta de vitamina A, carente en la dieta común de millones de habitantes de Asia, África y América Latina. </a:t>
            </a:r>
            <a:endParaRPr lang="ru-RU" sz="1200" dirty="0">
              <a:latin typeface="Times New Roman" pitchFamily="18" charset="0"/>
              <a:cs typeface="Times New Roman" pitchFamily="18" charset="0"/>
            </a:endParaRPr>
          </a:p>
          <a:p>
            <a:pPr algn="just"/>
            <a:r>
              <a:rPr lang="es-AR" sz="1200" dirty="0">
                <a:latin typeface="Times New Roman" pitchFamily="18" charset="0"/>
                <a:cs typeface="Times New Roman" pitchFamily="18" charset="0"/>
              </a:rPr>
              <a:t>Los 109 científicos de (11)_____________ fila lanzan esta reprimenda contra Greenpeace por “tergiversar los riesgos, beneficios e impactos” de los cultivos modificados genéticamente, una andanada que congenia con la punzante crítica firmada hace 15 años por el propio Potrykus cuando dijo que el 80% de los (12)_____________ en programas humanitarios de la OMS “se va en sueldos”. </a:t>
            </a:r>
            <a:endParaRPr lang="ru-RU" sz="1200" dirty="0">
              <a:latin typeface="Times New Roman" pitchFamily="18" charset="0"/>
              <a:cs typeface="Times New Roman" pitchFamily="18" charset="0"/>
            </a:endParaRPr>
          </a:p>
          <a:p>
            <a:pPr algn="just"/>
            <a:r>
              <a:rPr lang="es-AR" sz="1200" dirty="0">
                <a:latin typeface="Times New Roman" pitchFamily="18" charset="0"/>
                <a:cs typeface="Times New Roman" pitchFamily="18" charset="0"/>
              </a:rPr>
              <a:t>Solo al oírla, la palabra transgénico provoca desconfianza en una parte de la población, (13)_____________ o no a organizaciones ecologistas. ¿Ignorancia o prevención? En (14)_____________ Europa, donde la legislación es mucho más severa que en Estados Unidos, los consumidores están cada vez más preocupados por lo que comen. Han tenido la mala experiencia de las vacas (15)_____________. De modo que cuando alguien aspiraba a comercializar en la UE una planta modificada genéticamente tenía que presentar un informe que costaba unos 20 millones de euros. Quienes lo defienden argumentan que del arroz dorado se beneficiarían 250 millones de personas, especialmente los 500.000 niños que cada año quedan ciegos por falta de (16)_____________. Los que lo combaten insisten en que no hay pruebas de que los transgénicos (17)_____________ inocuos a largo plazo, amén de los perjuicios que provoca el uso masivo de herbicidas en el medio ambiente. </a:t>
            </a:r>
            <a:endParaRPr lang="ru-RU" sz="1200" dirty="0">
              <a:latin typeface="Times New Roman" pitchFamily="18" charset="0"/>
              <a:cs typeface="Times New Roman" pitchFamily="18" charset="0"/>
            </a:endParaRPr>
          </a:p>
          <a:p>
            <a:pPr algn="just"/>
            <a:r>
              <a:rPr lang="es-AR" sz="1200" dirty="0">
                <a:latin typeface="Times New Roman" pitchFamily="18" charset="0"/>
                <a:cs typeface="Times New Roman" pitchFamily="18" charset="0"/>
              </a:rPr>
              <a:t>Desde (18)_____________ 10.000 años, la gastronomía básica se apoya en tres cultivos: trigo, maíz y arroz. El gran reto de la humanidad es suministrar alimentos (nutritivos) a 7.000 millones de personas. Y los investigadores que experimentan con tecnología genética están obligados (19)_____________ garantizar que todas las especies vegetales que se ingieren sean seguras, independientemente de los dictados del mercado o de la cuenta de resultados de las corporaciones (20)_____________. La salud está en juego. Y los ecologistas, en alerta. </a:t>
            </a:r>
            <a:endParaRPr lang="ru-RU" sz="1200" dirty="0">
              <a:latin typeface="Times New Roman" pitchFamily="18" charset="0"/>
              <a:cs typeface="Times New Roman" pitchFamily="18" charset="0"/>
            </a:endParaRPr>
          </a:p>
        </p:txBody>
      </p:sp>
    </p:spTree>
    <p:extLst>
      <p:ext uri="{BB962C8B-B14F-4D97-AF65-F5344CB8AC3E}">
        <p14:creationId xmlns:p14="http://schemas.microsoft.com/office/powerpoint/2010/main" val="21948615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403920" y="570756"/>
            <a:ext cx="8219672" cy="56612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s-ES" sz="1400" dirty="0">
                <a:latin typeface="Times New Roman" pitchFamily="18" charset="0"/>
                <a:cs typeface="Times New Roman" pitchFamily="18" charset="0"/>
              </a:rPr>
              <a:t>1. a) a </a:t>
            </a:r>
            <a:r>
              <a:rPr lang="es-ES" sz="1400" dirty="0">
                <a:solidFill>
                  <a:srgbClr val="FF0000"/>
                </a:solidFill>
                <a:latin typeface="Times New Roman" pitchFamily="18" charset="0"/>
                <a:cs typeface="Times New Roman" pitchFamily="18" charset="0"/>
              </a:rPr>
              <a:t>b) de </a:t>
            </a:r>
            <a:r>
              <a:rPr lang="es-ES" sz="1400" dirty="0">
                <a:latin typeface="Times New Roman" pitchFamily="18" charset="0"/>
                <a:cs typeface="Times New Roman" pitchFamily="18" charset="0"/>
              </a:rPr>
              <a:t>c) con</a:t>
            </a:r>
            <a:endParaRPr lang="ru-RU"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2. </a:t>
            </a:r>
            <a:r>
              <a:rPr lang="es-ES" sz="1400" dirty="0">
                <a:solidFill>
                  <a:srgbClr val="FF0000"/>
                </a:solidFill>
                <a:latin typeface="Times New Roman" pitchFamily="18" charset="0"/>
                <a:cs typeface="Times New Roman" pitchFamily="18" charset="0"/>
              </a:rPr>
              <a:t>a) alberga </a:t>
            </a:r>
            <a:r>
              <a:rPr lang="es-ES" sz="1400" dirty="0">
                <a:latin typeface="Times New Roman" pitchFamily="18" charset="0"/>
                <a:cs typeface="Times New Roman" pitchFamily="18" charset="0"/>
              </a:rPr>
              <a:t>b) alberca c) trae</a:t>
            </a:r>
            <a:endParaRPr lang="ru-RU"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3. a) injerto </a:t>
            </a:r>
            <a:r>
              <a:rPr lang="es-ES" sz="1400" dirty="0">
                <a:solidFill>
                  <a:srgbClr val="FF0000"/>
                </a:solidFill>
                <a:latin typeface="Times New Roman" pitchFamily="18" charset="0"/>
                <a:cs typeface="Times New Roman" pitchFamily="18" charset="0"/>
              </a:rPr>
              <a:t>b) ingerido </a:t>
            </a:r>
            <a:r>
              <a:rPr lang="es-ES" sz="1400" dirty="0">
                <a:latin typeface="Times New Roman" pitchFamily="18" charset="0"/>
                <a:cs typeface="Times New Roman" pitchFamily="18" charset="0"/>
              </a:rPr>
              <a:t>c) injerido</a:t>
            </a:r>
            <a:endParaRPr lang="ru-RU"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4. a) al final b) en los finales </a:t>
            </a:r>
            <a:r>
              <a:rPr lang="es-ES" sz="1400" dirty="0">
                <a:solidFill>
                  <a:srgbClr val="FF0000"/>
                </a:solidFill>
                <a:latin typeface="Times New Roman" pitchFamily="18" charset="0"/>
                <a:cs typeface="Times New Roman" pitchFamily="18" charset="0"/>
              </a:rPr>
              <a:t>c) a finales</a:t>
            </a:r>
            <a:endParaRPr lang="ru-RU" sz="1400" dirty="0">
              <a:solidFill>
                <a:srgbClr val="FF0000"/>
              </a:solidFill>
              <a:latin typeface="Times New Roman" pitchFamily="18" charset="0"/>
              <a:cs typeface="Times New Roman" pitchFamily="18" charset="0"/>
            </a:endParaRPr>
          </a:p>
          <a:p>
            <a:r>
              <a:rPr lang="es-ES" sz="1400" dirty="0">
                <a:latin typeface="Times New Roman" pitchFamily="18" charset="0"/>
                <a:cs typeface="Times New Roman" pitchFamily="18" charset="0"/>
              </a:rPr>
              <a:t>5. </a:t>
            </a:r>
            <a:r>
              <a:rPr lang="es-ES" sz="1400" dirty="0">
                <a:solidFill>
                  <a:srgbClr val="FF0000"/>
                </a:solidFill>
                <a:latin typeface="Times New Roman" pitchFamily="18" charset="0"/>
                <a:cs typeface="Times New Roman" pitchFamily="18" charset="0"/>
              </a:rPr>
              <a:t>a) con el </a:t>
            </a:r>
            <a:r>
              <a:rPr lang="es-ES" sz="1400" dirty="0">
                <a:latin typeface="Times New Roman" pitchFamily="18" charset="0"/>
                <a:cs typeface="Times New Roman" pitchFamily="18" charset="0"/>
              </a:rPr>
              <a:t>b) contra el c) al</a:t>
            </a:r>
            <a:endParaRPr lang="ru-RU"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6. a) ecológicos </a:t>
            </a:r>
            <a:r>
              <a:rPr lang="es-ES" sz="1400" dirty="0">
                <a:solidFill>
                  <a:srgbClr val="FF0000"/>
                </a:solidFill>
                <a:latin typeface="Times New Roman" pitchFamily="18" charset="0"/>
                <a:cs typeface="Times New Roman" pitchFamily="18" charset="0"/>
              </a:rPr>
              <a:t>b) ecologistas </a:t>
            </a:r>
            <a:r>
              <a:rPr lang="es-ES" sz="1400" dirty="0">
                <a:latin typeface="Times New Roman" pitchFamily="18" charset="0"/>
                <a:cs typeface="Times New Roman" pitchFamily="18" charset="0"/>
              </a:rPr>
              <a:t>c) ecologísticas</a:t>
            </a:r>
            <a:endParaRPr lang="ru-RU"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7. </a:t>
            </a:r>
            <a:r>
              <a:rPr lang="es-ES" sz="1400" dirty="0">
                <a:solidFill>
                  <a:srgbClr val="FF0000"/>
                </a:solidFill>
                <a:latin typeface="Times New Roman" pitchFamily="18" charset="0"/>
                <a:cs typeface="Times New Roman" pitchFamily="18" charset="0"/>
              </a:rPr>
              <a:t>a) Desde el </a:t>
            </a:r>
            <a:r>
              <a:rPr lang="es-ES" sz="1400" dirty="0">
                <a:latin typeface="Times New Roman" pitchFamily="18" charset="0"/>
                <a:cs typeface="Times New Roman" pitchFamily="18" charset="0"/>
              </a:rPr>
              <a:t>b) Del c) Con el</a:t>
            </a:r>
            <a:endParaRPr lang="ru-RU"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8. a) Tienen b) Vienen </a:t>
            </a:r>
            <a:r>
              <a:rPr lang="es-ES" sz="1400" dirty="0">
                <a:solidFill>
                  <a:srgbClr val="FF0000"/>
                </a:solidFill>
                <a:latin typeface="Times New Roman" pitchFamily="18" charset="0"/>
                <a:cs typeface="Times New Roman" pitchFamily="18" charset="0"/>
              </a:rPr>
              <a:t>c) Llevan</a:t>
            </a:r>
            <a:endParaRPr lang="ru-RU" sz="1400" dirty="0">
              <a:solidFill>
                <a:srgbClr val="FF0000"/>
              </a:solidFill>
              <a:latin typeface="Times New Roman" pitchFamily="18" charset="0"/>
              <a:cs typeface="Times New Roman" pitchFamily="18" charset="0"/>
            </a:endParaRPr>
          </a:p>
          <a:p>
            <a:r>
              <a:rPr lang="es-ES" sz="1400" dirty="0">
                <a:latin typeface="Times New Roman" pitchFamily="18" charset="0"/>
                <a:cs typeface="Times New Roman" pitchFamily="18" charset="0"/>
              </a:rPr>
              <a:t>9. </a:t>
            </a:r>
            <a:r>
              <a:rPr lang="es-ES" sz="1400" dirty="0">
                <a:solidFill>
                  <a:srgbClr val="FF0000"/>
                </a:solidFill>
                <a:latin typeface="Times New Roman" pitchFamily="18" charset="0"/>
                <a:cs typeface="Times New Roman" pitchFamily="18" charset="0"/>
              </a:rPr>
              <a:t>a) cara </a:t>
            </a:r>
            <a:r>
              <a:rPr lang="es-ES" sz="1400" dirty="0">
                <a:latin typeface="Times New Roman" pitchFamily="18" charset="0"/>
                <a:cs typeface="Times New Roman" pitchFamily="18" charset="0"/>
              </a:rPr>
              <a:t>b) rostro c) cabeza</a:t>
            </a:r>
            <a:endParaRPr lang="ru-RU"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10. a) arbusto </a:t>
            </a:r>
            <a:r>
              <a:rPr lang="es-ES" sz="1400" dirty="0">
                <a:solidFill>
                  <a:srgbClr val="FF0000"/>
                </a:solidFill>
                <a:latin typeface="Times New Roman" pitchFamily="18" charset="0"/>
                <a:cs typeface="Times New Roman" pitchFamily="18" charset="0"/>
              </a:rPr>
              <a:t>b) cereal </a:t>
            </a:r>
            <a:r>
              <a:rPr lang="es-ES" sz="1400" dirty="0">
                <a:latin typeface="Times New Roman" pitchFamily="18" charset="0"/>
                <a:cs typeface="Times New Roman" pitchFamily="18" charset="0"/>
              </a:rPr>
              <a:t>c) arbolillo</a:t>
            </a:r>
            <a:endParaRPr lang="ru-RU"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11. </a:t>
            </a:r>
            <a:r>
              <a:rPr lang="es-ES" sz="1400" dirty="0">
                <a:solidFill>
                  <a:srgbClr val="FF0000"/>
                </a:solidFill>
                <a:latin typeface="Times New Roman" pitchFamily="18" charset="0"/>
                <a:cs typeface="Times New Roman" pitchFamily="18" charset="0"/>
              </a:rPr>
              <a:t>a) primera </a:t>
            </a:r>
            <a:r>
              <a:rPr lang="es-ES" sz="1400" dirty="0">
                <a:latin typeface="Times New Roman" pitchFamily="18" charset="0"/>
                <a:cs typeface="Times New Roman" pitchFamily="18" charset="0"/>
              </a:rPr>
              <a:t>b) segunda c) importante</a:t>
            </a:r>
            <a:endParaRPr lang="ru-RU"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12. a) ingresos b) impuestos </a:t>
            </a:r>
            <a:r>
              <a:rPr lang="es-ES" sz="1400" dirty="0">
                <a:solidFill>
                  <a:srgbClr val="FF0000"/>
                </a:solidFill>
                <a:latin typeface="Times New Roman" pitchFamily="18" charset="0"/>
                <a:cs typeface="Times New Roman" pitchFamily="18" charset="0"/>
              </a:rPr>
              <a:t>c) gastos</a:t>
            </a:r>
            <a:endParaRPr lang="ru-RU" sz="1400" dirty="0">
              <a:solidFill>
                <a:srgbClr val="FF0000"/>
              </a:solidFill>
              <a:latin typeface="Times New Roman" pitchFamily="18" charset="0"/>
              <a:cs typeface="Times New Roman" pitchFamily="18" charset="0"/>
            </a:endParaRPr>
          </a:p>
          <a:p>
            <a:r>
              <a:rPr lang="es-ES" sz="1400" dirty="0">
                <a:latin typeface="Times New Roman" pitchFamily="18" charset="0"/>
                <a:cs typeface="Times New Roman" pitchFamily="18" charset="0"/>
              </a:rPr>
              <a:t>13. a) pertenece </a:t>
            </a:r>
            <a:r>
              <a:rPr lang="es-ES" sz="1400" dirty="0">
                <a:solidFill>
                  <a:srgbClr val="FF0000"/>
                </a:solidFill>
                <a:latin typeface="Times New Roman" pitchFamily="18" charset="0"/>
                <a:cs typeface="Times New Roman" pitchFamily="18" charset="0"/>
              </a:rPr>
              <a:t>b) pertenezca </a:t>
            </a:r>
            <a:r>
              <a:rPr lang="es-ES" sz="1400" dirty="0">
                <a:latin typeface="Times New Roman" pitchFamily="18" charset="0"/>
                <a:cs typeface="Times New Roman" pitchFamily="18" charset="0"/>
              </a:rPr>
              <a:t>c) perteneciera</a:t>
            </a:r>
            <a:endParaRPr lang="ru-RU"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14. </a:t>
            </a:r>
            <a:r>
              <a:rPr lang="es-ES" sz="1400" dirty="0">
                <a:solidFill>
                  <a:srgbClr val="FF0000"/>
                </a:solidFill>
                <a:latin typeface="Times New Roman" pitchFamily="18" charset="0"/>
                <a:cs typeface="Times New Roman" pitchFamily="18" charset="0"/>
              </a:rPr>
              <a:t>a) – </a:t>
            </a:r>
            <a:r>
              <a:rPr lang="es-ES" sz="1400" dirty="0">
                <a:latin typeface="Times New Roman" pitchFamily="18" charset="0"/>
                <a:cs typeface="Times New Roman" pitchFamily="18" charset="0"/>
              </a:rPr>
              <a:t>b) la c) una</a:t>
            </a:r>
            <a:endParaRPr lang="ru-RU"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15. a) enloquecidas </a:t>
            </a:r>
            <a:r>
              <a:rPr lang="es-ES" sz="1400" dirty="0">
                <a:solidFill>
                  <a:srgbClr val="FF0000"/>
                </a:solidFill>
                <a:latin typeface="Times New Roman" pitchFamily="18" charset="0"/>
                <a:cs typeface="Times New Roman" pitchFamily="18" charset="0"/>
              </a:rPr>
              <a:t>b) locas </a:t>
            </a:r>
            <a:r>
              <a:rPr lang="es-ES" sz="1400" dirty="0">
                <a:latin typeface="Times New Roman" pitchFamily="18" charset="0"/>
                <a:cs typeface="Times New Roman" pitchFamily="18" charset="0"/>
              </a:rPr>
              <a:t>c) bobas</a:t>
            </a:r>
            <a:endParaRPr lang="ru-RU"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16. </a:t>
            </a:r>
            <a:r>
              <a:rPr lang="es-ES" sz="1400" dirty="0">
                <a:solidFill>
                  <a:srgbClr val="FF0000"/>
                </a:solidFill>
                <a:latin typeface="Times New Roman" pitchFamily="18" charset="0"/>
                <a:cs typeface="Times New Roman" pitchFamily="18" charset="0"/>
              </a:rPr>
              <a:t>a) vitamina A </a:t>
            </a:r>
            <a:r>
              <a:rPr lang="es-ES" sz="1400" dirty="0">
                <a:latin typeface="Times New Roman" pitchFamily="18" charset="0"/>
                <a:cs typeface="Times New Roman" pitchFamily="18" charset="0"/>
              </a:rPr>
              <a:t>b) vitamina B c) vitamina C</a:t>
            </a:r>
            <a:endParaRPr lang="ru-RU"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17. a) son b) serán </a:t>
            </a:r>
            <a:r>
              <a:rPr lang="es-ES" sz="1400" dirty="0">
                <a:solidFill>
                  <a:srgbClr val="FF0000"/>
                </a:solidFill>
                <a:latin typeface="Times New Roman" pitchFamily="18" charset="0"/>
                <a:cs typeface="Times New Roman" pitchFamily="18" charset="0"/>
              </a:rPr>
              <a:t>c) sean</a:t>
            </a:r>
            <a:endParaRPr lang="ru-RU" sz="1400" dirty="0">
              <a:solidFill>
                <a:srgbClr val="FF0000"/>
              </a:solidFill>
              <a:latin typeface="Times New Roman" pitchFamily="18" charset="0"/>
              <a:cs typeface="Times New Roman" pitchFamily="18" charset="0"/>
            </a:endParaRPr>
          </a:p>
          <a:p>
            <a:r>
              <a:rPr lang="es-ES" sz="1400" dirty="0">
                <a:latin typeface="Times New Roman" pitchFamily="18" charset="0"/>
                <a:cs typeface="Times New Roman" pitchFamily="18" charset="0"/>
              </a:rPr>
              <a:t>18. </a:t>
            </a:r>
            <a:r>
              <a:rPr lang="es-ES" sz="1400" dirty="0">
                <a:solidFill>
                  <a:srgbClr val="FF0000"/>
                </a:solidFill>
                <a:latin typeface="Times New Roman" pitchFamily="18" charset="0"/>
                <a:cs typeface="Times New Roman" pitchFamily="18" charset="0"/>
              </a:rPr>
              <a:t>a) hace </a:t>
            </a:r>
            <a:r>
              <a:rPr lang="es-ES" sz="1400" dirty="0">
                <a:latin typeface="Times New Roman" pitchFamily="18" charset="0"/>
                <a:cs typeface="Times New Roman" pitchFamily="18" charset="0"/>
              </a:rPr>
              <a:t>b) hacía c) hará de</a:t>
            </a:r>
            <a:endParaRPr lang="ru-RU" sz="1400" dirty="0">
              <a:latin typeface="Times New Roman" pitchFamily="18" charset="0"/>
              <a:cs typeface="Times New Roman" pitchFamily="18" charset="0"/>
            </a:endParaRPr>
          </a:p>
          <a:p>
            <a:r>
              <a:rPr lang="es-AR" sz="1400" dirty="0">
                <a:latin typeface="Times New Roman" pitchFamily="18" charset="0"/>
                <a:cs typeface="Times New Roman" pitchFamily="18" charset="0"/>
              </a:rPr>
              <a:t>19. a) </a:t>
            </a:r>
            <a:r>
              <a:rPr lang="es-ES" sz="1400" dirty="0">
                <a:latin typeface="Times New Roman" pitchFamily="18" charset="0"/>
                <a:cs typeface="Times New Roman" pitchFamily="18" charset="0"/>
              </a:rPr>
              <a:t>por </a:t>
            </a:r>
            <a:r>
              <a:rPr lang="es-AR" sz="1400" dirty="0">
                <a:latin typeface="Times New Roman" pitchFamily="18" charset="0"/>
                <a:cs typeface="Times New Roman" pitchFamily="18" charset="0"/>
              </a:rPr>
              <a:t>b) </a:t>
            </a:r>
            <a:r>
              <a:rPr lang="es-ES" sz="1400" dirty="0">
                <a:latin typeface="Times New Roman" pitchFamily="18" charset="0"/>
                <a:cs typeface="Times New Roman" pitchFamily="18" charset="0"/>
              </a:rPr>
              <a:t>con </a:t>
            </a:r>
            <a:r>
              <a:rPr lang="es-AR" sz="1400" dirty="0">
                <a:solidFill>
                  <a:srgbClr val="FF0000"/>
                </a:solidFill>
                <a:latin typeface="Times New Roman" pitchFamily="18" charset="0"/>
                <a:cs typeface="Times New Roman" pitchFamily="18" charset="0"/>
              </a:rPr>
              <a:t>c) </a:t>
            </a:r>
            <a:r>
              <a:rPr lang="es-ES" sz="1400" dirty="0">
                <a:solidFill>
                  <a:srgbClr val="FF0000"/>
                </a:solidFill>
                <a:latin typeface="Times New Roman" pitchFamily="18" charset="0"/>
                <a:cs typeface="Times New Roman" pitchFamily="18" charset="0"/>
              </a:rPr>
              <a:t>a</a:t>
            </a:r>
            <a:endParaRPr lang="ru-RU" sz="1400" dirty="0">
              <a:solidFill>
                <a:srgbClr val="FF0000"/>
              </a:solidFill>
              <a:latin typeface="Times New Roman" pitchFamily="18" charset="0"/>
              <a:cs typeface="Times New Roman" pitchFamily="18" charset="0"/>
            </a:endParaRPr>
          </a:p>
          <a:p>
            <a:r>
              <a:rPr lang="es-AR" sz="1400" dirty="0">
                <a:latin typeface="Times New Roman" pitchFamily="18" charset="0"/>
                <a:cs typeface="Times New Roman" pitchFamily="18" charset="0"/>
              </a:rPr>
              <a:t>20. a) </a:t>
            </a:r>
            <a:r>
              <a:rPr lang="es-ES" sz="1400" dirty="0">
                <a:latin typeface="Times New Roman" pitchFamily="18" charset="0"/>
                <a:cs typeface="Times New Roman" pitchFamily="18" charset="0"/>
              </a:rPr>
              <a:t>campesinas </a:t>
            </a:r>
            <a:r>
              <a:rPr lang="es-AR" sz="1400" dirty="0">
                <a:solidFill>
                  <a:srgbClr val="FF0000"/>
                </a:solidFill>
                <a:latin typeface="Times New Roman" pitchFamily="18" charset="0"/>
                <a:cs typeface="Times New Roman" pitchFamily="18" charset="0"/>
              </a:rPr>
              <a:t>b) </a:t>
            </a:r>
            <a:r>
              <a:rPr lang="es-ES" sz="1400" dirty="0">
                <a:solidFill>
                  <a:srgbClr val="FF0000"/>
                </a:solidFill>
                <a:latin typeface="Times New Roman" pitchFamily="18" charset="0"/>
                <a:cs typeface="Times New Roman" pitchFamily="18" charset="0"/>
              </a:rPr>
              <a:t>agr</a:t>
            </a:r>
            <a:r>
              <a:rPr lang="es-AR" sz="1400" dirty="0">
                <a:solidFill>
                  <a:srgbClr val="FF0000"/>
                </a:solidFill>
                <a:latin typeface="Times New Roman" pitchFamily="18" charset="0"/>
                <a:cs typeface="Times New Roman" pitchFamily="18" charset="0"/>
              </a:rPr>
              <a:t>í</a:t>
            </a:r>
            <a:r>
              <a:rPr lang="es-ES" sz="1400" dirty="0">
                <a:solidFill>
                  <a:srgbClr val="FF0000"/>
                </a:solidFill>
                <a:latin typeface="Times New Roman" pitchFamily="18" charset="0"/>
                <a:cs typeface="Times New Roman" pitchFamily="18" charset="0"/>
              </a:rPr>
              <a:t>colas </a:t>
            </a:r>
            <a:r>
              <a:rPr lang="es-AR" sz="1400" dirty="0">
                <a:latin typeface="Times New Roman" pitchFamily="18" charset="0"/>
                <a:cs typeface="Times New Roman" pitchFamily="18" charset="0"/>
              </a:rPr>
              <a:t>c) </a:t>
            </a:r>
            <a:r>
              <a:rPr lang="es-ES" sz="1400" dirty="0">
                <a:latin typeface="Times New Roman" pitchFamily="18" charset="0"/>
                <a:cs typeface="Times New Roman" pitchFamily="18" charset="0"/>
              </a:rPr>
              <a:t>Agropecuarias</a:t>
            </a:r>
            <a:r>
              <a:rPr lang="es-ES" sz="1400" b="1" dirty="0">
                <a:latin typeface="Times New Roman" pitchFamily="18" charset="0"/>
                <a:cs typeface="Times New Roman" pitchFamily="18" charset="0"/>
              </a:rPr>
              <a:t> </a:t>
            </a:r>
            <a:endParaRPr lang="ru-RU" sz="1400" dirty="0">
              <a:latin typeface="Times New Roman" pitchFamily="18" charset="0"/>
              <a:ea typeface="Times New Roman"/>
              <a:cs typeface="Times New Roman" pitchFamily="18" charset="0"/>
            </a:endParaRPr>
          </a:p>
        </p:txBody>
      </p:sp>
    </p:spTree>
    <p:extLst>
      <p:ext uri="{BB962C8B-B14F-4D97-AF65-F5344CB8AC3E}">
        <p14:creationId xmlns:p14="http://schemas.microsoft.com/office/powerpoint/2010/main" val="30738480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Заголовок 3"/>
          <p:cNvSpPr>
            <a:spLocks noGrp="1"/>
          </p:cNvSpPr>
          <p:nvPr>
            <p:ph type="title"/>
          </p:nvPr>
        </p:nvSpPr>
        <p:spPr>
          <a:xfrm>
            <a:off x="467544" y="116632"/>
            <a:ext cx="8229600" cy="1210146"/>
          </a:xfrm>
        </p:spPr>
        <p:txBody>
          <a:bodyPr>
            <a:normAutofit fontScale="90000"/>
          </a:bodyPr>
          <a:lstStyle/>
          <a:p>
            <a:r>
              <a:rPr lang="ru-RU" b="1" dirty="0" smtClean="0"/>
              <a:t>Лингвострановедческая викторина</a:t>
            </a:r>
            <a:endParaRPr lang="ru-RU" b="1" dirty="0"/>
          </a:p>
        </p:txBody>
      </p:sp>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5724128" y="1628800"/>
            <a:ext cx="3168352" cy="3539430"/>
          </a:xfrm>
          <a:prstGeom prst="rect">
            <a:avLst/>
          </a:prstGeom>
        </p:spPr>
        <p:txBody>
          <a:bodyPr wrap="square">
            <a:spAutoFit/>
          </a:bodyPr>
          <a:lstStyle/>
          <a:p>
            <a:pPr algn="ctr"/>
            <a:r>
              <a:rPr lang="ru-RU" sz="3200" dirty="0" smtClean="0">
                <a:latin typeface="Times New Roman" pitchFamily="18" charset="0"/>
                <a:cs typeface="Times New Roman" pitchFamily="18" charset="0"/>
              </a:rPr>
              <a:t>тест множественного выбора из 10 заданий</a:t>
            </a:r>
          </a:p>
          <a:p>
            <a:pPr algn="ctr"/>
            <a:endParaRPr lang="ru-RU" sz="3200" dirty="0" smtClean="0">
              <a:latin typeface="Times New Roman" pitchFamily="18" charset="0"/>
              <a:cs typeface="Times New Roman" pitchFamily="18" charset="0"/>
            </a:endParaRPr>
          </a:p>
          <a:p>
            <a:pPr algn="ctr"/>
            <a:r>
              <a:rPr lang="ru-RU" sz="3200" dirty="0" smtClean="0">
                <a:latin typeface="Times New Roman" pitchFamily="18" charset="0"/>
                <a:cs typeface="Times New Roman" pitchFamily="18" charset="0"/>
              </a:rPr>
              <a:t>максимум 10 баллов</a:t>
            </a:r>
            <a:endParaRPr lang="ru-RU" sz="3200" dirty="0">
              <a:latin typeface="Times New Roman" pitchFamily="18" charset="0"/>
              <a:cs typeface="Times New Roman" pitchFamily="18" charset="0"/>
            </a:endParaRPr>
          </a:p>
        </p:txBody>
      </p:sp>
      <p:pic>
        <p:nvPicPr>
          <p:cNvPr id="43010" name="Picture 2" descr="https://thumbs.dreamstime.com/b/%D0%B4%D0%B8%D0%B7%D0%B0%D0%B9%D0%BD-%D0%BF%D1%80%D0%B5-%D0%BF%D0%BE%D1%81%D1%8B-%D0%BA%D0%B8-%D0%B8%D1%81%D0%BF%D0%B0%D0%BD%D0%B8%D0%B8-%D0%B8%D1%81%D0%BF%D0%B0%D0%BD%D1%81%D0%BA%D0%B8%D0%B5-%D1%82%D1%80%D0%B0-%D0%B8%D1%86%D0%B8%D0%BE%D0%BD%D0%BD%D1%8B%D0%B5-%D1%81%D0%B8%D0%BC%D0%B2%D0%BE-%D1%8B-%D0%B8-%D0%BE%D0%B1%D1%8A%D0%B5%D0%BA%D1%82%D1%8B-91245672.jpg"/>
          <p:cNvPicPr>
            <a:picLocks noChangeAspect="1" noChangeArrowheads="1"/>
          </p:cNvPicPr>
          <p:nvPr/>
        </p:nvPicPr>
        <p:blipFill>
          <a:blip r:embed="rId3" cstate="print"/>
          <a:srcRect/>
          <a:stretch>
            <a:fillRect/>
          </a:stretch>
        </p:blipFill>
        <p:spPr bwMode="auto">
          <a:xfrm>
            <a:off x="395536" y="1556792"/>
            <a:ext cx="4968552" cy="496855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2" name="Прямоугольник 1"/>
          <p:cNvSpPr/>
          <p:nvPr/>
        </p:nvSpPr>
        <p:spPr>
          <a:xfrm>
            <a:off x="179512" y="1196752"/>
            <a:ext cx="4320480" cy="56612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s-ES" sz="1200" dirty="0">
                <a:latin typeface="Times New Roman" pitchFamily="18" charset="0"/>
                <a:cs typeface="Times New Roman" pitchFamily="18" charset="0"/>
              </a:rPr>
              <a:t>1. ¿Qué país tiene la única montaña nevada al pie del océano?</a:t>
            </a:r>
          </a:p>
          <a:p>
            <a:r>
              <a:rPr lang="es-ES" sz="1200" dirty="0">
                <a:solidFill>
                  <a:srgbClr val="FF0000"/>
                </a:solidFill>
                <a:latin typeface="Times New Roman" pitchFamily="18" charset="0"/>
                <a:cs typeface="Times New Roman" pitchFamily="18" charset="0"/>
              </a:rPr>
              <a:t>a) Colombia</a:t>
            </a:r>
          </a:p>
          <a:p>
            <a:r>
              <a:rPr lang="es-ES" sz="1200" dirty="0">
                <a:latin typeface="Times New Roman" pitchFamily="18" charset="0"/>
                <a:cs typeface="Times New Roman" pitchFamily="18" charset="0"/>
              </a:rPr>
              <a:t>b) Uruguay</a:t>
            </a:r>
          </a:p>
          <a:p>
            <a:r>
              <a:rPr lang="es-ES" sz="1200" dirty="0">
                <a:latin typeface="Times New Roman" pitchFamily="18" charset="0"/>
                <a:cs typeface="Times New Roman" pitchFamily="18" charset="0"/>
              </a:rPr>
              <a:t>c) </a:t>
            </a:r>
            <a:r>
              <a:rPr lang="es-ES" sz="1200" dirty="0" smtClean="0">
                <a:latin typeface="Times New Roman" pitchFamily="18" charset="0"/>
                <a:cs typeface="Times New Roman" pitchFamily="18" charset="0"/>
              </a:rPr>
              <a:t>Perú</a:t>
            </a:r>
          </a:p>
          <a:p>
            <a:endParaRPr lang="es-ES" sz="1200" dirty="0">
              <a:latin typeface="Times New Roman" pitchFamily="18" charset="0"/>
              <a:cs typeface="Times New Roman" pitchFamily="18" charset="0"/>
            </a:endParaRPr>
          </a:p>
          <a:p>
            <a:r>
              <a:rPr lang="es-ES" sz="1200" dirty="0">
                <a:latin typeface="Times New Roman" pitchFamily="18" charset="0"/>
                <a:cs typeface="Times New Roman" pitchFamily="18" charset="0"/>
              </a:rPr>
              <a:t>2. ¿Quién es el escritor de El Llano en llamas?</a:t>
            </a:r>
          </a:p>
          <a:p>
            <a:r>
              <a:rPr lang="es-ES" sz="1200" dirty="0">
                <a:solidFill>
                  <a:srgbClr val="FF0000"/>
                </a:solidFill>
                <a:latin typeface="Times New Roman" pitchFamily="18" charset="0"/>
                <a:cs typeface="Times New Roman" pitchFamily="18" charset="0"/>
              </a:rPr>
              <a:t>a) Juan </a:t>
            </a:r>
            <a:r>
              <a:rPr lang="es-ES" sz="1200" dirty="0" smtClean="0">
                <a:solidFill>
                  <a:srgbClr val="FF0000"/>
                </a:solidFill>
                <a:latin typeface="Times New Roman" pitchFamily="18" charset="0"/>
                <a:cs typeface="Times New Roman" pitchFamily="18" charset="0"/>
              </a:rPr>
              <a:t>Rulfo</a:t>
            </a:r>
            <a:endParaRPr lang="es-ES" sz="1200" dirty="0">
              <a:solidFill>
                <a:srgbClr val="FF0000"/>
              </a:solidFill>
              <a:latin typeface="Times New Roman" pitchFamily="18" charset="0"/>
              <a:cs typeface="Times New Roman" pitchFamily="18" charset="0"/>
            </a:endParaRPr>
          </a:p>
          <a:p>
            <a:r>
              <a:rPr lang="es-ES" sz="1200" dirty="0">
                <a:latin typeface="Times New Roman" pitchFamily="18" charset="0"/>
                <a:cs typeface="Times New Roman" pitchFamily="18" charset="0"/>
              </a:rPr>
              <a:t>b) Jorge Luis </a:t>
            </a:r>
            <a:r>
              <a:rPr lang="es-ES" sz="1200" dirty="0" smtClean="0">
                <a:latin typeface="Times New Roman" pitchFamily="18" charset="0"/>
                <a:cs typeface="Times New Roman" pitchFamily="18" charset="0"/>
              </a:rPr>
              <a:t>Borges</a:t>
            </a:r>
            <a:endParaRPr lang="es-ES" sz="1200" dirty="0">
              <a:latin typeface="Times New Roman" pitchFamily="18" charset="0"/>
              <a:cs typeface="Times New Roman" pitchFamily="18" charset="0"/>
            </a:endParaRPr>
          </a:p>
          <a:p>
            <a:r>
              <a:rPr lang="es-ES" sz="1200" dirty="0">
                <a:latin typeface="Times New Roman" pitchFamily="18" charset="0"/>
                <a:cs typeface="Times New Roman" pitchFamily="18" charset="0"/>
              </a:rPr>
              <a:t>c) Julio </a:t>
            </a:r>
            <a:r>
              <a:rPr lang="es-ES" sz="1200" dirty="0" smtClean="0">
                <a:latin typeface="Times New Roman" pitchFamily="18" charset="0"/>
                <a:cs typeface="Times New Roman" pitchFamily="18" charset="0"/>
              </a:rPr>
              <a:t>Cortázar</a:t>
            </a:r>
          </a:p>
          <a:p>
            <a:endParaRPr lang="es-ES" sz="1200" dirty="0">
              <a:latin typeface="Times New Roman" pitchFamily="18" charset="0"/>
              <a:cs typeface="Times New Roman" pitchFamily="18" charset="0"/>
            </a:endParaRPr>
          </a:p>
          <a:p>
            <a:r>
              <a:rPr lang="es-ES" sz="1200" dirty="0">
                <a:latin typeface="Times New Roman" pitchFamily="18" charset="0"/>
                <a:cs typeface="Times New Roman" pitchFamily="18" charset="0"/>
              </a:rPr>
              <a:t>3. A los habitantes de Madrid se les conoce también con el nombre de ... .</a:t>
            </a:r>
          </a:p>
          <a:p>
            <a:r>
              <a:rPr lang="es-ES" sz="1200" dirty="0">
                <a:solidFill>
                  <a:srgbClr val="FF0000"/>
                </a:solidFill>
                <a:latin typeface="Times New Roman" pitchFamily="18" charset="0"/>
                <a:cs typeface="Times New Roman" pitchFamily="18" charset="0"/>
              </a:rPr>
              <a:t>a) gatos</a:t>
            </a:r>
          </a:p>
          <a:p>
            <a:r>
              <a:rPr lang="es-ES" sz="1200" dirty="0">
                <a:latin typeface="Times New Roman" pitchFamily="18" charset="0"/>
                <a:cs typeface="Times New Roman" pitchFamily="18" charset="0"/>
              </a:rPr>
              <a:t>b) maragatos</a:t>
            </a:r>
          </a:p>
          <a:p>
            <a:r>
              <a:rPr lang="es-ES" sz="1200" dirty="0">
                <a:latin typeface="Times New Roman" pitchFamily="18" charset="0"/>
                <a:cs typeface="Times New Roman" pitchFamily="18" charset="0"/>
              </a:rPr>
              <a:t>c) </a:t>
            </a:r>
            <a:r>
              <a:rPr lang="es-ES" sz="1200" dirty="0" smtClean="0">
                <a:latin typeface="Times New Roman" pitchFamily="18" charset="0"/>
                <a:cs typeface="Times New Roman" pitchFamily="18" charset="0"/>
              </a:rPr>
              <a:t>Nocherniegos</a:t>
            </a:r>
          </a:p>
          <a:p>
            <a:endParaRPr lang="es-ES" sz="1200" dirty="0">
              <a:latin typeface="Times New Roman" pitchFamily="18" charset="0"/>
              <a:cs typeface="Times New Roman" pitchFamily="18" charset="0"/>
            </a:endParaRPr>
          </a:p>
          <a:p>
            <a:r>
              <a:rPr lang="es-ES" sz="1200" dirty="0">
                <a:latin typeface="Times New Roman" pitchFamily="18" charset="0"/>
                <a:cs typeface="Times New Roman" pitchFamily="18" charset="0"/>
              </a:rPr>
              <a:t>4. ¿Las costas de qué país no están bañadas por el mar Caribe?</a:t>
            </a:r>
          </a:p>
          <a:p>
            <a:r>
              <a:rPr lang="es-ES" sz="1200" dirty="0">
                <a:latin typeface="Times New Roman" pitchFamily="18" charset="0"/>
                <a:cs typeface="Times New Roman" pitchFamily="18" charset="0"/>
              </a:rPr>
              <a:t>a) Costa Rica</a:t>
            </a:r>
          </a:p>
          <a:p>
            <a:r>
              <a:rPr lang="es-ES" sz="1200" dirty="0">
                <a:latin typeface="Times New Roman" pitchFamily="18" charset="0"/>
                <a:cs typeface="Times New Roman" pitchFamily="18" charset="0"/>
              </a:rPr>
              <a:t>b) Venezuela</a:t>
            </a:r>
          </a:p>
          <a:p>
            <a:r>
              <a:rPr lang="es-ES" sz="1200" dirty="0">
                <a:solidFill>
                  <a:srgbClr val="FF0000"/>
                </a:solidFill>
                <a:latin typeface="Times New Roman" pitchFamily="18" charset="0"/>
                <a:cs typeface="Times New Roman" pitchFamily="18" charset="0"/>
              </a:rPr>
              <a:t>c) </a:t>
            </a:r>
            <a:r>
              <a:rPr lang="es-ES" sz="1200" dirty="0" smtClean="0">
                <a:solidFill>
                  <a:srgbClr val="FF0000"/>
                </a:solidFill>
                <a:latin typeface="Times New Roman" pitchFamily="18" charset="0"/>
                <a:cs typeface="Times New Roman" pitchFamily="18" charset="0"/>
              </a:rPr>
              <a:t>Perú</a:t>
            </a:r>
          </a:p>
          <a:p>
            <a:endParaRPr lang="es-ES" sz="1200" dirty="0">
              <a:latin typeface="Times New Roman" pitchFamily="18" charset="0"/>
              <a:cs typeface="Times New Roman" pitchFamily="18" charset="0"/>
            </a:endParaRPr>
          </a:p>
          <a:p>
            <a:r>
              <a:rPr lang="es-ES" sz="1200" dirty="0">
                <a:latin typeface="Times New Roman" pitchFamily="18" charset="0"/>
                <a:cs typeface="Times New Roman" pitchFamily="18" charset="0"/>
              </a:rPr>
              <a:t>5. ¿A qué país pertenecen las islas Galápagos?</a:t>
            </a:r>
          </a:p>
          <a:p>
            <a:r>
              <a:rPr lang="es-ES" sz="1200" dirty="0">
                <a:latin typeface="Times New Roman" pitchFamily="18" charset="0"/>
                <a:cs typeface="Times New Roman" pitchFamily="18" charset="0"/>
              </a:rPr>
              <a:t>a) Venezuela</a:t>
            </a:r>
          </a:p>
          <a:p>
            <a:r>
              <a:rPr lang="es-ES" sz="1200" dirty="0">
                <a:latin typeface="Times New Roman" pitchFamily="18" charset="0"/>
                <a:cs typeface="Times New Roman" pitchFamily="18" charset="0"/>
              </a:rPr>
              <a:t>b) Colombia</a:t>
            </a:r>
          </a:p>
          <a:p>
            <a:r>
              <a:rPr lang="es-ES" sz="1200" dirty="0">
                <a:solidFill>
                  <a:srgbClr val="FF0000"/>
                </a:solidFill>
                <a:latin typeface="Times New Roman" pitchFamily="18" charset="0"/>
                <a:cs typeface="Times New Roman" pitchFamily="18" charset="0"/>
              </a:rPr>
              <a:t>c) Ecuador</a:t>
            </a:r>
          </a:p>
        </p:txBody>
      </p:sp>
      <p:sp>
        <p:nvSpPr>
          <p:cNvPr id="7" name="Прямоугольник 6"/>
          <p:cNvSpPr/>
          <p:nvPr/>
        </p:nvSpPr>
        <p:spPr>
          <a:xfrm>
            <a:off x="4644008" y="1196752"/>
            <a:ext cx="4320480" cy="56612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s-ES" sz="1200" dirty="0">
                <a:solidFill>
                  <a:schemeClr val="tx1"/>
                </a:solidFill>
                <a:latin typeface="Times New Roman" pitchFamily="18" charset="0"/>
                <a:cs typeface="Times New Roman" pitchFamily="18" charset="0"/>
              </a:rPr>
              <a:t>6. Hemos puesto los países de América Latina de mayor a menor según su territorio. ¿Cuál es el orden correcto?</a:t>
            </a:r>
          </a:p>
          <a:p>
            <a:pPr algn="just"/>
            <a:r>
              <a:rPr lang="es-ES" sz="1200" dirty="0">
                <a:solidFill>
                  <a:schemeClr val="tx1"/>
                </a:solidFill>
                <a:latin typeface="Times New Roman" pitchFamily="18" charset="0"/>
                <a:cs typeface="Times New Roman" pitchFamily="18" charset="0"/>
              </a:rPr>
              <a:t>a) México, Argentina, Colombia, Perú.</a:t>
            </a:r>
          </a:p>
          <a:p>
            <a:pPr algn="just"/>
            <a:r>
              <a:rPr lang="es-ES" sz="1200" dirty="0">
                <a:solidFill>
                  <a:srgbClr val="FF0000"/>
                </a:solidFill>
                <a:latin typeface="Times New Roman" pitchFamily="18" charset="0"/>
                <a:cs typeface="Times New Roman" pitchFamily="18" charset="0"/>
              </a:rPr>
              <a:t>b) Argentina, México, Perú, Colombia</a:t>
            </a:r>
          </a:p>
          <a:p>
            <a:pPr algn="just"/>
            <a:r>
              <a:rPr lang="es-ES" sz="1200" dirty="0">
                <a:solidFill>
                  <a:schemeClr val="tx1"/>
                </a:solidFill>
                <a:latin typeface="Times New Roman" pitchFamily="18" charset="0"/>
                <a:cs typeface="Times New Roman" pitchFamily="18" charset="0"/>
              </a:rPr>
              <a:t>c) Argentina, México, Colombia, </a:t>
            </a:r>
            <a:r>
              <a:rPr lang="es-ES" sz="1200" dirty="0" smtClean="0">
                <a:solidFill>
                  <a:schemeClr val="tx1"/>
                </a:solidFill>
                <a:latin typeface="Times New Roman" pitchFamily="18" charset="0"/>
                <a:cs typeface="Times New Roman" pitchFamily="18" charset="0"/>
              </a:rPr>
              <a:t>Perú</a:t>
            </a:r>
          </a:p>
          <a:p>
            <a:pPr algn="just"/>
            <a:endParaRPr lang="es-ES" sz="1200" dirty="0">
              <a:solidFill>
                <a:schemeClr val="tx1"/>
              </a:solidFill>
              <a:latin typeface="Times New Roman" pitchFamily="18" charset="0"/>
              <a:cs typeface="Times New Roman" pitchFamily="18" charset="0"/>
            </a:endParaRPr>
          </a:p>
          <a:p>
            <a:pPr algn="just"/>
            <a:r>
              <a:rPr lang="es-ES" sz="1200" dirty="0">
                <a:solidFill>
                  <a:schemeClr val="tx1"/>
                </a:solidFill>
                <a:latin typeface="Times New Roman" pitchFamily="18" charset="0"/>
                <a:cs typeface="Times New Roman" pitchFamily="18" charset="0"/>
              </a:rPr>
              <a:t>7. Federico García Lorca es un poeta del siglo...</a:t>
            </a:r>
          </a:p>
          <a:p>
            <a:pPr algn="just"/>
            <a:r>
              <a:rPr lang="es-ES" sz="1200" dirty="0">
                <a:solidFill>
                  <a:schemeClr val="tx1"/>
                </a:solidFill>
                <a:latin typeface="Times New Roman" pitchFamily="18" charset="0"/>
                <a:cs typeface="Times New Roman" pitchFamily="18" charset="0"/>
              </a:rPr>
              <a:t>a) XXI</a:t>
            </a:r>
          </a:p>
          <a:p>
            <a:pPr algn="just"/>
            <a:r>
              <a:rPr lang="es-ES" sz="1200" dirty="0">
                <a:solidFill>
                  <a:schemeClr val="tx1"/>
                </a:solidFill>
                <a:latin typeface="Times New Roman" pitchFamily="18" charset="0"/>
                <a:cs typeface="Times New Roman" pitchFamily="18" charset="0"/>
              </a:rPr>
              <a:t>b) XIX</a:t>
            </a:r>
          </a:p>
          <a:p>
            <a:pPr algn="just"/>
            <a:r>
              <a:rPr lang="es-ES" sz="1200" dirty="0">
                <a:solidFill>
                  <a:srgbClr val="FF0000"/>
                </a:solidFill>
                <a:latin typeface="Times New Roman" pitchFamily="18" charset="0"/>
                <a:cs typeface="Times New Roman" pitchFamily="18" charset="0"/>
              </a:rPr>
              <a:t>c) </a:t>
            </a:r>
            <a:r>
              <a:rPr lang="es-ES" sz="1200" dirty="0" smtClean="0">
                <a:solidFill>
                  <a:srgbClr val="FF0000"/>
                </a:solidFill>
                <a:latin typeface="Times New Roman" pitchFamily="18" charset="0"/>
                <a:cs typeface="Times New Roman" pitchFamily="18" charset="0"/>
              </a:rPr>
              <a:t>XX</a:t>
            </a:r>
          </a:p>
          <a:p>
            <a:pPr algn="just"/>
            <a:endParaRPr lang="es-ES" sz="1200" dirty="0">
              <a:solidFill>
                <a:schemeClr val="tx1"/>
              </a:solidFill>
              <a:latin typeface="Times New Roman" pitchFamily="18" charset="0"/>
              <a:cs typeface="Times New Roman" pitchFamily="18" charset="0"/>
            </a:endParaRPr>
          </a:p>
          <a:p>
            <a:pPr algn="just"/>
            <a:r>
              <a:rPr lang="es-ES" sz="1200" dirty="0">
                <a:solidFill>
                  <a:schemeClr val="tx1"/>
                </a:solidFill>
                <a:latin typeface="Times New Roman" pitchFamily="18" charset="0"/>
                <a:cs typeface="Times New Roman" pitchFamily="18" charset="0"/>
              </a:rPr>
              <a:t>8. Lope de Vega escribió…</a:t>
            </a:r>
          </a:p>
          <a:p>
            <a:pPr algn="just"/>
            <a:r>
              <a:rPr lang="es-ES" sz="1200" dirty="0">
                <a:solidFill>
                  <a:srgbClr val="FF0000"/>
                </a:solidFill>
                <a:latin typeface="Times New Roman" pitchFamily="18" charset="0"/>
                <a:cs typeface="Times New Roman" pitchFamily="18" charset="0"/>
              </a:rPr>
              <a:t>a) dramas y comedias</a:t>
            </a:r>
          </a:p>
          <a:p>
            <a:pPr algn="just"/>
            <a:r>
              <a:rPr lang="es-ES" sz="1200" dirty="0">
                <a:solidFill>
                  <a:schemeClr val="tx1"/>
                </a:solidFill>
                <a:latin typeface="Times New Roman" pitchFamily="18" charset="0"/>
                <a:cs typeface="Times New Roman" pitchFamily="18" charset="0"/>
              </a:rPr>
              <a:t>b) pinturas</a:t>
            </a:r>
          </a:p>
          <a:p>
            <a:pPr algn="just"/>
            <a:r>
              <a:rPr lang="es-ES" sz="1200" dirty="0">
                <a:solidFill>
                  <a:schemeClr val="tx1"/>
                </a:solidFill>
                <a:latin typeface="Times New Roman" pitchFamily="18" charset="0"/>
                <a:cs typeface="Times New Roman" pitchFamily="18" charset="0"/>
              </a:rPr>
              <a:t>c) novelas </a:t>
            </a:r>
            <a:r>
              <a:rPr lang="es-ES" sz="1200" dirty="0" smtClean="0">
                <a:solidFill>
                  <a:schemeClr val="tx1"/>
                </a:solidFill>
                <a:latin typeface="Times New Roman" pitchFamily="18" charset="0"/>
                <a:cs typeface="Times New Roman" pitchFamily="18" charset="0"/>
              </a:rPr>
              <a:t>históricas</a:t>
            </a:r>
          </a:p>
          <a:p>
            <a:pPr algn="just"/>
            <a:endParaRPr lang="es-ES" sz="1200" dirty="0">
              <a:solidFill>
                <a:schemeClr val="tx1"/>
              </a:solidFill>
              <a:latin typeface="Times New Roman" pitchFamily="18" charset="0"/>
              <a:cs typeface="Times New Roman" pitchFamily="18" charset="0"/>
            </a:endParaRPr>
          </a:p>
          <a:p>
            <a:pPr algn="just"/>
            <a:r>
              <a:rPr lang="es-ES" sz="1200" dirty="0">
                <a:solidFill>
                  <a:schemeClr val="tx1"/>
                </a:solidFill>
                <a:latin typeface="Times New Roman" pitchFamily="18" charset="0"/>
                <a:cs typeface="Times New Roman" pitchFamily="18" charset="0"/>
              </a:rPr>
              <a:t>9. El idioma español en otras palabras es …</a:t>
            </a:r>
          </a:p>
          <a:p>
            <a:pPr algn="just"/>
            <a:r>
              <a:rPr lang="es-ES" sz="1200" dirty="0">
                <a:solidFill>
                  <a:srgbClr val="FF0000"/>
                </a:solidFill>
                <a:latin typeface="Times New Roman" pitchFamily="18" charset="0"/>
                <a:cs typeface="Times New Roman" pitchFamily="18" charset="0"/>
              </a:rPr>
              <a:t>a) castellano </a:t>
            </a:r>
          </a:p>
          <a:p>
            <a:pPr algn="just"/>
            <a:r>
              <a:rPr lang="es-ES" sz="1200" dirty="0">
                <a:solidFill>
                  <a:schemeClr val="tx1"/>
                </a:solidFill>
                <a:latin typeface="Times New Roman" pitchFamily="18" charset="0"/>
                <a:cs typeface="Times New Roman" pitchFamily="18" charset="0"/>
              </a:rPr>
              <a:t>b) catalá </a:t>
            </a:r>
          </a:p>
          <a:p>
            <a:pPr algn="just"/>
            <a:r>
              <a:rPr lang="es-ES" sz="1200" dirty="0">
                <a:solidFill>
                  <a:schemeClr val="tx1"/>
                </a:solidFill>
                <a:latin typeface="Times New Roman" pitchFamily="18" charset="0"/>
                <a:cs typeface="Times New Roman" pitchFamily="18" charset="0"/>
              </a:rPr>
              <a:t>c) </a:t>
            </a:r>
            <a:r>
              <a:rPr lang="es-ES" sz="1200" dirty="0" smtClean="0">
                <a:solidFill>
                  <a:schemeClr val="tx1"/>
                </a:solidFill>
                <a:latin typeface="Times New Roman" pitchFamily="18" charset="0"/>
                <a:cs typeface="Times New Roman" pitchFamily="18" charset="0"/>
              </a:rPr>
              <a:t>Inglés</a:t>
            </a:r>
          </a:p>
          <a:p>
            <a:pPr algn="just"/>
            <a:endParaRPr lang="es-ES" sz="1200" dirty="0">
              <a:solidFill>
                <a:schemeClr val="tx1"/>
              </a:solidFill>
              <a:latin typeface="Times New Roman" pitchFamily="18" charset="0"/>
              <a:cs typeface="Times New Roman" pitchFamily="18" charset="0"/>
            </a:endParaRPr>
          </a:p>
          <a:p>
            <a:pPr algn="just"/>
            <a:r>
              <a:rPr lang="es-ES" sz="1200" dirty="0">
                <a:solidFill>
                  <a:schemeClr val="tx1"/>
                </a:solidFill>
                <a:latin typeface="Times New Roman" pitchFamily="18" charset="0"/>
                <a:cs typeface="Times New Roman" pitchFamily="18" charset="0"/>
              </a:rPr>
              <a:t>10. España está situada en …</a:t>
            </a:r>
          </a:p>
          <a:p>
            <a:pPr algn="just"/>
            <a:r>
              <a:rPr lang="es-ES" sz="1200" dirty="0">
                <a:solidFill>
                  <a:srgbClr val="FF0000"/>
                </a:solidFill>
                <a:latin typeface="Times New Roman" pitchFamily="18" charset="0"/>
                <a:cs typeface="Times New Roman" pitchFamily="18" charset="0"/>
              </a:rPr>
              <a:t>a) la Península Ibérica </a:t>
            </a:r>
          </a:p>
          <a:p>
            <a:pPr algn="just"/>
            <a:r>
              <a:rPr lang="es-ES" sz="1200" dirty="0">
                <a:solidFill>
                  <a:schemeClr val="tx1"/>
                </a:solidFill>
                <a:latin typeface="Times New Roman" pitchFamily="18" charset="0"/>
                <a:cs typeface="Times New Roman" pitchFamily="18" charset="0"/>
              </a:rPr>
              <a:t>b) Europa Occidental </a:t>
            </a:r>
          </a:p>
          <a:p>
            <a:pPr algn="just"/>
            <a:r>
              <a:rPr lang="es-ES" sz="1200" dirty="0">
                <a:solidFill>
                  <a:schemeClr val="tx1"/>
                </a:solidFill>
                <a:latin typeface="Times New Roman" pitchFamily="18" charset="0"/>
                <a:cs typeface="Times New Roman" pitchFamily="18" charset="0"/>
              </a:rPr>
              <a:t>c) el Norte de África</a:t>
            </a:r>
          </a:p>
        </p:txBody>
      </p:sp>
      <p:sp>
        <p:nvSpPr>
          <p:cNvPr id="3" name="Прямоугольник 2"/>
          <p:cNvSpPr/>
          <p:nvPr/>
        </p:nvSpPr>
        <p:spPr>
          <a:xfrm>
            <a:off x="179512" y="260648"/>
            <a:ext cx="8784976" cy="9361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spcAft>
                <a:spcPts val="0"/>
              </a:spcAft>
            </a:pPr>
            <a:r>
              <a:rPr lang="ru-RU" dirty="0">
                <a:solidFill>
                  <a:srgbClr val="000000"/>
                </a:solidFill>
                <a:latin typeface="Times New Roman"/>
                <a:ea typeface="Times New Roman"/>
                <a:cs typeface="Times New Roman"/>
              </a:rPr>
              <a:t>Найди правильный ответ на следующие вопросы. Укажи  выбранный вариант ответа в бланке ответов соответствующей буквой:   </a:t>
            </a:r>
            <a:endParaRPr lang="ru-RU" sz="1400" dirty="0">
              <a:ea typeface="Times New Roman"/>
              <a:cs typeface="Times New Roman"/>
            </a:endParaRPr>
          </a:p>
        </p:txBody>
      </p:sp>
    </p:spTree>
    <p:extLst>
      <p:ext uri="{BB962C8B-B14F-4D97-AF65-F5344CB8AC3E}">
        <p14:creationId xmlns:p14="http://schemas.microsoft.com/office/powerpoint/2010/main" val="41445284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Заголовок 3"/>
          <p:cNvSpPr>
            <a:spLocks noGrp="1"/>
          </p:cNvSpPr>
          <p:nvPr>
            <p:ph type="title"/>
          </p:nvPr>
        </p:nvSpPr>
        <p:spPr>
          <a:xfrm>
            <a:off x="467544" y="116632"/>
            <a:ext cx="8229600" cy="1210146"/>
          </a:xfrm>
        </p:spPr>
        <p:txBody>
          <a:bodyPr>
            <a:normAutofit/>
          </a:bodyPr>
          <a:lstStyle/>
          <a:p>
            <a:r>
              <a:rPr lang="ru-RU" b="1" dirty="0" smtClean="0"/>
              <a:t>Чтение</a:t>
            </a:r>
            <a:endParaRPr lang="ru-RU" b="1" dirty="0"/>
          </a:p>
        </p:txBody>
      </p:sp>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4427984" y="1844824"/>
            <a:ext cx="4320480" cy="3108543"/>
          </a:xfrm>
          <a:prstGeom prst="rect">
            <a:avLst/>
          </a:prstGeom>
        </p:spPr>
        <p:txBody>
          <a:bodyPr wrap="square">
            <a:spAutoFit/>
          </a:bodyPr>
          <a:lstStyle/>
          <a:p>
            <a:pPr algn="ctr"/>
            <a:r>
              <a:rPr lang="ru-RU" sz="2800" dirty="0" smtClean="0">
                <a:latin typeface="Times New Roman" pitchFamily="18" charset="0"/>
                <a:cs typeface="Times New Roman" pitchFamily="18" charset="0"/>
              </a:rPr>
              <a:t>чтение двух текстов на понимание и выполнение по 5 заданий:</a:t>
            </a:r>
          </a:p>
          <a:p>
            <a:pPr algn="ctr">
              <a:buFont typeface="Arial" pitchFamily="34" charset="0"/>
              <a:buChar char="•"/>
            </a:pPr>
            <a:r>
              <a:rPr lang="ru-RU" sz="2800" dirty="0" smtClean="0">
                <a:latin typeface="Times New Roman" pitchFamily="18" charset="0"/>
                <a:cs typeface="Times New Roman" pitchFamily="18" charset="0"/>
              </a:rPr>
              <a:t> с выбором ответа </a:t>
            </a:r>
          </a:p>
          <a:p>
            <a:pPr algn="ctr">
              <a:buFont typeface="Arial" pitchFamily="34" charset="0"/>
              <a:buChar char="•"/>
            </a:pPr>
            <a:r>
              <a:rPr lang="ru-RU" sz="2800" dirty="0" smtClean="0">
                <a:latin typeface="Times New Roman" pitchFamily="18" charset="0"/>
                <a:cs typeface="Times New Roman" pitchFamily="18" charset="0"/>
              </a:rPr>
              <a:t> верно/ложно</a:t>
            </a:r>
          </a:p>
          <a:p>
            <a:pPr algn="ctr">
              <a:buFont typeface="Arial" pitchFamily="34" charset="0"/>
              <a:buChar char="•"/>
            </a:pPr>
            <a:endParaRPr lang="ru-RU" sz="2800" dirty="0" smtClean="0">
              <a:latin typeface="Times New Roman" pitchFamily="18" charset="0"/>
              <a:cs typeface="Times New Roman" pitchFamily="18" charset="0"/>
            </a:endParaRPr>
          </a:p>
          <a:p>
            <a:pPr algn="ctr"/>
            <a:r>
              <a:rPr lang="ru-RU" sz="2800" dirty="0" smtClean="0">
                <a:latin typeface="Times New Roman" pitchFamily="18" charset="0"/>
                <a:cs typeface="Times New Roman" pitchFamily="18" charset="0"/>
              </a:rPr>
              <a:t>максимум 10 баллов</a:t>
            </a:r>
            <a:endParaRPr lang="ru-RU" sz="2800" dirty="0">
              <a:latin typeface="Times New Roman" pitchFamily="18" charset="0"/>
              <a:cs typeface="Times New Roman" pitchFamily="18" charset="0"/>
            </a:endParaRPr>
          </a:p>
        </p:txBody>
      </p:sp>
      <p:pic>
        <p:nvPicPr>
          <p:cNvPr id="44034" name="Picture 2" descr="https://2.bp.blogspot.com/-6OOQnVoaDEQ/V9_ZsuneH8I/AAAAAAAABtc/ydSldkZ9JeYUD1_sGdAAoWg2MuzRojUWgCEw/s1600/4543891.png"/>
          <p:cNvPicPr>
            <a:picLocks noChangeAspect="1" noChangeArrowheads="1"/>
          </p:cNvPicPr>
          <p:nvPr/>
        </p:nvPicPr>
        <p:blipFill>
          <a:blip r:embed="rId3" cstate="print"/>
          <a:srcRect/>
          <a:stretch>
            <a:fillRect/>
          </a:stretch>
        </p:blipFill>
        <p:spPr bwMode="auto">
          <a:xfrm>
            <a:off x="444832" y="1484784"/>
            <a:ext cx="3608812" cy="475252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2" name="Прямоугольник 1"/>
          <p:cNvSpPr/>
          <p:nvPr/>
        </p:nvSpPr>
        <p:spPr>
          <a:xfrm>
            <a:off x="107504" y="0"/>
            <a:ext cx="8937376" cy="6858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spcAft>
                <a:spcPts val="0"/>
              </a:spcAft>
            </a:pPr>
            <a:r>
              <a:rPr lang="es-ES" sz="1200" b="1" dirty="0">
                <a:latin typeface="Times New Roman" pitchFamily="18" charset="0"/>
                <a:ea typeface="Times New Roman"/>
                <a:cs typeface="Times New Roman" pitchFamily="18" charset="0"/>
              </a:rPr>
              <a:t>España necesita fortalecer sus políticas para conciliar el trabajo </a:t>
            </a:r>
            <a:r>
              <a:rPr lang="es-ES" sz="1200" b="1" dirty="0" smtClean="0">
                <a:latin typeface="Times New Roman" pitchFamily="18" charset="0"/>
                <a:ea typeface="Times New Roman"/>
                <a:cs typeface="Times New Roman" pitchFamily="18" charset="0"/>
              </a:rPr>
              <a:t>con </a:t>
            </a:r>
            <a:r>
              <a:rPr lang="es-ES" sz="1200" b="1" dirty="0">
                <a:latin typeface="Times New Roman" pitchFamily="18" charset="0"/>
                <a:ea typeface="Times New Roman"/>
                <a:cs typeface="Times New Roman" pitchFamily="18" charset="0"/>
              </a:rPr>
              <a:t>la familia</a:t>
            </a:r>
          </a:p>
          <a:p>
            <a:pPr indent="457200" algn="just">
              <a:lnSpc>
                <a:spcPct val="150000"/>
              </a:lnSpc>
              <a:spcAft>
                <a:spcPts val="0"/>
              </a:spcAft>
            </a:pPr>
            <a:r>
              <a:rPr lang="es-ES" sz="1200" dirty="0">
                <a:latin typeface="Times New Roman" pitchFamily="18" charset="0"/>
                <a:ea typeface="Times New Roman"/>
                <a:cs typeface="Times New Roman" pitchFamily="18" charset="0"/>
              </a:rPr>
              <a:t>A las familias en España les es difícil conciliar el trabajo con la vida familiar, por ello las tasas de empleo femenino y las tasas de fecundidad son bajas en comparación con niveles internacionales. Con sólo 1,4 hijos por mujer, la tasa global de fecundidad en España se ha ubicado entre las más bajas de la OCDE durante las dos últimas décadas. Cada vez más, las mujeres y los hombres quieren primero establecerse en el mercado laboral antes de tener hijos. Esto ha conducido a un aplazamiento de la maternidad y la edad promedio de primer hijo para la madre está ahora cerca de los 30 años. Las bajas tasas de fecundidad también están relacionadas con una caída en el número de familias numerosas y un incremento en la proporción de mujeres que no tienen hijos. </a:t>
            </a:r>
          </a:p>
          <a:p>
            <a:pPr indent="457200" algn="just">
              <a:lnSpc>
                <a:spcPct val="150000"/>
              </a:lnSpc>
              <a:spcAft>
                <a:spcPts val="0"/>
              </a:spcAft>
            </a:pPr>
            <a:r>
              <a:rPr lang="es-ES" sz="1200" dirty="0">
                <a:latin typeface="Times New Roman" pitchFamily="18" charset="0"/>
                <a:ea typeface="Times New Roman"/>
                <a:cs typeface="Times New Roman" pitchFamily="18" charset="0"/>
              </a:rPr>
              <a:t>El empleo femenino en España ha aumentado notablemente en los últimos 15 años, de 32,5% en 1995 a 53,5% en 2009. Sin embargo, a pesar de este aumento importante, el empleo femenino en España se encuentra todavía por debajo de la media de la OCDE (59,6%); el 75% de las madres regresa a trabajar sólo 8 años después del parto. </a:t>
            </a:r>
          </a:p>
          <a:p>
            <a:pPr indent="457200" algn="just">
              <a:lnSpc>
                <a:spcPct val="150000"/>
              </a:lnSpc>
              <a:spcAft>
                <a:spcPts val="0"/>
              </a:spcAft>
            </a:pPr>
            <a:r>
              <a:rPr lang="es-ES" sz="1200" dirty="0">
                <a:latin typeface="Times New Roman" pitchFamily="18" charset="0"/>
                <a:ea typeface="Times New Roman"/>
                <a:cs typeface="Times New Roman" pitchFamily="18" charset="0"/>
              </a:rPr>
              <a:t>La pobreza infantil es del 17,3% en España, por encima de la media de la OCDE de 12,7%. En España, la pobreza entre las parejas de doble ingreso es mayor que el promedio de la OCDE (5,1% comparada con 3,9%, respectivamente). Sin embargo, el trabajo es clave para la reducción de la pobreza: la tasa de pobreza entre los hogares con una única fuente de ingresos es de 23,7% y para las familias sin trabajo es de 71,7%. </a:t>
            </a:r>
          </a:p>
          <a:p>
            <a:pPr indent="457200" algn="just">
              <a:lnSpc>
                <a:spcPct val="150000"/>
              </a:lnSpc>
              <a:spcAft>
                <a:spcPts val="0"/>
              </a:spcAft>
            </a:pPr>
            <a:r>
              <a:rPr lang="es-ES" sz="1200" dirty="0">
                <a:latin typeface="Times New Roman" pitchFamily="18" charset="0"/>
                <a:ea typeface="Times New Roman"/>
                <a:cs typeface="Times New Roman" pitchFamily="18" charset="0"/>
              </a:rPr>
              <a:t>Los esfuerzos en ampliar la cobertura y los apoyos para reducir el costo de cuidado infantil se han traducido en un aumento importante en la participación del cuidado infantil. En 2008, el 66,9% de los niños menores de 6 años se matricularon en los servicios de cuidado formal (el promedio de la OCDE es 58,2%). Sin embargo, la atención fuera del horario escolar es limitada y muchos padres de familia trabajando dependen del cuidado informal: aproximadamente una cuarta parte de los abuelos en España cuida a sus nietos diariamente. </a:t>
            </a:r>
          </a:p>
          <a:p>
            <a:pPr indent="457200" algn="just">
              <a:lnSpc>
                <a:spcPct val="150000"/>
              </a:lnSpc>
              <a:spcAft>
                <a:spcPts val="0"/>
              </a:spcAft>
            </a:pPr>
            <a:r>
              <a:rPr lang="es-ES" sz="1200" dirty="0">
                <a:latin typeface="Times New Roman" pitchFamily="18" charset="0"/>
                <a:ea typeface="Times New Roman"/>
                <a:cs typeface="Times New Roman" pitchFamily="18" charset="0"/>
              </a:rPr>
              <a:t>En España, las mujeres dedican más tiempo al trabajo no remunerado (alrededor de 5 horas al día, en promedio) que los hombres (menos de 2 horas al día, en promedio): la sexta mayor brecha de género de la OCDE. Una división más equitativa del trabajo no remunerado dentro de los hogares españoles podría contribuir a una mayor participación de padres y madres en el mercado laboral, a mejor proveer el ingreso que las familias necesitan y a tener el número de hijos en el momento deseado.</a:t>
            </a:r>
          </a:p>
        </p:txBody>
      </p:sp>
    </p:spTree>
    <p:extLst>
      <p:ext uri="{BB962C8B-B14F-4D97-AF65-F5344CB8AC3E}">
        <p14:creationId xmlns:p14="http://schemas.microsoft.com/office/powerpoint/2010/main" val="20401814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240760" y="260648"/>
            <a:ext cx="6737200" cy="61206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s-ES" sz="1600" dirty="0">
                <a:latin typeface="Times New Roman" pitchFamily="18" charset="0"/>
                <a:cs typeface="Times New Roman" pitchFamily="18" charset="0"/>
              </a:rPr>
              <a:t>1. La tasa de empleo femenino en España, ¿es mayor o menor que la media de </a:t>
            </a:r>
            <a:r>
              <a:rPr lang="es-ES" sz="1600" dirty="0" smtClean="0">
                <a:latin typeface="Times New Roman" pitchFamily="18" charset="0"/>
                <a:cs typeface="Times New Roman" pitchFamily="18" charset="0"/>
              </a:rPr>
              <a:t>la</a:t>
            </a:r>
            <a:r>
              <a:rPr lang="ru-RU" sz="1600" dirty="0" smtClean="0">
                <a:latin typeface="Times New Roman" pitchFamily="18" charset="0"/>
                <a:cs typeface="Times New Roman" pitchFamily="18" charset="0"/>
              </a:rPr>
              <a:t> </a:t>
            </a:r>
            <a:r>
              <a:rPr lang="es-ES" sz="1600" dirty="0" smtClean="0">
                <a:latin typeface="Times New Roman" pitchFamily="18" charset="0"/>
                <a:cs typeface="Times New Roman" pitchFamily="18" charset="0"/>
              </a:rPr>
              <a:t>OCDE </a:t>
            </a:r>
            <a:r>
              <a:rPr lang="es-ES" sz="1600" dirty="0">
                <a:latin typeface="Times New Roman" pitchFamily="18" charset="0"/>
                <a:cs typeface="Times New Roman" pitchFamily="18" charset="0"/>
              </a:rPr>
              <a:t>(La Organización para la Cooperación y el Desarrollo Económicos)?</a:t>
            </a:r>
          </a:p>
          <a:p>
            <a:r>
              <a:rPr lang="es-ES" sz="1600" dirty="0">
                <a:solidFill>
                  <a:srgbClr val="FF0000"/>
                </a:solidFill>
                <a:latin typeface="Times New Roman" pitchFamily="18" charset="0"/>
                <a:cs typeface="Times New Roman" pitchFamily="18" charset="0"/>
              </a:rPr>
              <a:t>a) menor</a:t>
            </a:r>
          </a:p>
          <a:p>
            <a:r>
              <a:rPr lang="es-ES" sz="1600" dirty="0">
                <a:latin typeface="Times New Roman" pitchFamily="18" charset="0"/>
                <a:cs typeface="Times New Roman" pitchFamily="18" charset="0"/>
              </a:rPr>
              <a:t>b) igual</a:t>
            </a:r>
          </a:p>
          <a:p>
            <a:r>
              <a:rPr lang="es-ES" sz="1600" dirty="0">
                <a:latin typeface="Times New Roman" pitchFamily="18" charset="0"/>
                <a:cs typeface="Times New Roman" pitchFamily="18" charset="0"/>
              </a:rPr>
              <a:t>c) mayor</a:t>
            </a:r>
          </a:p>
          <a:p>
            <a:r>
              <a:rPr lang="es-ES" sz="1600" dirty="0">
                <a:latin typeface="Times New Roman" pitchFamily="18" charset="0"/>
                <a:cs typeface="Times New Roman" pitchFamily="18" charset="0"/>
              </a:rPr>
              <a:t>2. ¿Qué prefieren hacer los padres antes de tener hijos?</a:t>
            </a:r>
          </a:p>
          <a:p>
            <a:r>
              <a:rPr lang="es-ES" sz="1600" dirty="0">
                <a:latin typeface="Times New Roman" pitchFamily="18" charset="0"/>
                <a:cs typeface="Times New Roman" pitchFamily="18" charset="0"/>
              </a:rPr>
              <a:t>a) Comprarse una casa</a:t>
            </a:r>
          </a:p>
          <a:p>
            <a:r>
              <a:rPr lang="es-ES" sz="1600" dirty="0">
                <a:latin typeface="Times New Roman" pitchFamily="18" charset="0"/>
                <a:cs typeface="Times New Roman" pitchFamily="18" charset="0"/>
              </a:rPr>
              <a:t>b) Ver mundo</a:t>
            </a:r>
          </a:p>
          <a:p>
            <a:r>
              <a:rPr lang="es-ES" sz="1600" dirty="0">
                <a:solidFill>
                  <a:srgbClr val="FF0000"/>
                </a:solidFill>
                <a:latin typeface="Times New Roman" pitchFamily="18" charset="0"/>
                <a:cs typeface="Times New Roman" pitchFamily="18" charset="0"/>
              </a:rPr>
              <a:t>c) Establecerse en el mercado laboral</a:t>
            </a:r>
          </a:p>
          <a:p>
            <a:r>
              <a:rPr lang="es-ES" sz="1600" dirty="0">
                <a:latin typeface="Times New Roman" pitchFamily="18" charset="0"/>
                <a:cs typeface="Times New Roman" pitchFamily="18" charset="0"/>
              </a:rPr>
              <a:t>3. Los niños españoles, ¿van más a las guarderías o menos que los niños del </a:t>
            </a:r>
            <a:r>
              <a:rPr lang="es-ES" sz="1600" dirty="0" smtClean="0">
                <a:latin typeface="Times New Roman" pitchFamily="18" charset="0"/>
                <a:cs typeface="Times New Roman" pitchFamily="18" charset="0"/>
              </a:rPr>
              <a:t>resto</a:t>
            </a:r>
            <a:r>
              <a:rPr lang="ru-RU" sz="1600" dirty="0" smtClean="0">
                <a:latin typeface="Times New Roman" pitchFamily="18" charset="0"/>
                <a:cs typeface="Times New Roman" pitchFamily="18" charset="0"/>
              </a:rPr>
              <a:t> </a:t>
            </a:r>
            <a:r>
              <a:rPr lang="es-ES" sz="1600" dirty="0" smtClean="0">
                <a:latin typeface="Times New Roman" pitchFamily="18" charset="0"/>
                <a:cs typeface="Times New Roman" pitchFamily="18" charset="0"/>
              </a:rPr>
              <a:t>de </a:t>
            </a:r>
            <a:r>
              <a:rPr lang="es-ES" sz="1600" dirty="0">
                <a:latin typeface="Times New Roman" pitchFamily="18" charset="0"/>
                <a:cs typeface="Times New Roman" pitchFamily="18" charset="0"/>
              </a:rPr>
              <a:t>los países de la OCDE?</a:t>
            </a:r>
          </a:p>
          <a:p>
            <a:r>
              <a:rPr lang="es-ES" sz="1600" dirty="0">
                <a:latin typeface="Times New Roman" pitchFamily="18" charset="0"/>
                <a:cs typeface="Times New Roman" pitchFamily="18" charset="0"/>
              </a:rPr>
              <a:t>a) Van menos</a:t>
            </a:r>
          </a:p>
          <a:p>
            <a:r>
              <a:rPr lang="es-ES" sz="1600" dirty="0">
                <a:solidFill>
                  <a:srgbClr val="FF0000"/>
                </a:solidFill>
                <a:latin typeface="Times New Roman" pitchFamily="18" charset="0"/>
                <a:cs typeface="Times New Roman" pitchFamily="18" charset="0"/>
              </a:rPr>
              <a:t>b) Van más</a:t>
            </a:r>
          </a:p>
          <a:p>
            <a:r>
              <a:rPr lang="es-ES" sz="1600" dirty="0">
                <a:latin typeface="Times New Roman" pitchFamily="18" charset="0"/>
                <a:cs typeface="Times New Roman" pitchFamily="18" charset="0"/>
              </a:rPr>
              <a:t>c) No se menciona en el informe</a:t>
            </a:r>
          </a:p>
          <a:p>
            <a:r>
              <a:rPr lang="es-ES" sz="1600" dirty="0">
                <a:latin typeface="Times New Roman" pitchFamily="18" charset="0"/>
                <a:cs typeface="Times New Roman" pitchFamily="18" charset="0"/>
              </a:rPr>
              <a:t>4. En España, los hombres dedican al trabajo no remunerado ...</a:t>
            </a:r>
          </a:p>
          <a:p>
            <a:r>
              <a:rPr lang="es-ES" sz="1600" dirty="0">
                <a:solidFill>
                  <a:srgbClr val="FF0000"/>
                </a:solidFill>
                <a:latin typeface="Times New Roman" pitchFamily="18" charset="0"/>
                <a:cs typeface="Times New Roman" pitchFamily="18" charset="0"/>
              </a:rPr>
              <a:t>a) menos de dos horas al día, en promedio.</a:t>
            </a:r>
          </a:p>
          <a:p>
            <a:r>
              <a:rPr lang="es-ES" sz="1600" dirty="0">
                <a:latin typeface="Times New Roman" pitchFamily="18" charset="0"/>
                <a:cs typeface="Times New Roman" pitchFamily="18" charset="0"/>
              </a:rPr>
              <a:t>b) más de tres horas al día, en promedio.</a:t>
            </a:r>
          </a:p>
          <a:p>
            <a:r>
              <a:rPr lang="es-ES" sz="1600" dirty="0">
                <a:latin typeface="Times New Roman" pitchFamily="18" charset="0"/>
                <a:cs typeface="Times New Roman" pitchFamily="18" charset="0"/>
              </a:rPr>
              <a:t>c) alrededor de cinco horas al día, en promedio.</a:t>
            </a:r>
          </a:p>
          <a:p>
            <a:r>
              <a:rPr lang="es-ES" sz="1600" dirty="0">
                <a:latin typeface="Times New Roman" pitchFamily="18" charset="0"/>
                <a:cs typeface="Times New Roman" pitchFamily="18" charset="0"/>
              </a:rPr>
              <a:t>5. ¿Qué es difícil de compaginar para los españoles?</a:t>
            </a:r>
          </a:p>
          <a:p>
            <a:r>
              <a:rPr lang="es-ES" sz="1600" dirty="0">
                <a:latin typeface="Times New Roman" pitchFamily="18" charset="0"/>
                <a:cs typeface="Times New Roman" pitchFamily="18" charset="0"/>
              </a:rPr>
              <a:t>а) estudiar y trabajar</a:t>
            </a:r>
          </a:p>
          <a:p>
            <a:r>
              <a:rPr lang="es-ES" sz="1600" dirty="0">
                <a:solidFill>
                  <a:srgbClr val="FF0000"/>
                </a:solidFill>
                <a:latin typeface="Times New Roman" pitchFamily="18" charset="0"/>
                <a:cs typeface="Times New Roman" pitchFamily="18" charset="0"/>
              </a:rPr>
              <a:t>b) criar hijos y trabajar</a:t>
            </a:r>
          </a:p>
          <a:p>
            <a:r>
              <a:rPr lang="es-ES" sz="1600" dirty="0">
                <a:latin typeface="Times New Roman" pitchFamily="18" charset="0"/>
                <a:cs typeface="Times New Roman" pitchFamily="18" charset="0"/>
              </a:rPr>
              <a:t>c) cuidar de los padres y trabajar </a:t>
            </a:r>
          </a:p>
        </p:txBody>
      </p:sp>
      <p:pic>
        <p:nvPicPr>
          <p:cNvPr id="9" name="Picture 2" descr="https://2.bp.blogspot.com/-6OOQnVoaDEQ/V9_ZsuneH8I/AAAAAAAABtc/ydSldkZ9JeYUD1_sGdAAoWg2MuzRojUWgCEw/s1600/4543891.png"/>
          <p:cNvPicPr>
            <a:picLocks noChangeAspect="1" noChangeArrowheads="1"/>
          </p:cNvPicPr>
          <p:nvPr/>
        </p:nvPicPr>
        <p:blipFill>
          <a:blip r:embed="rId3" cstate="print"/>
          <a:srcRect/>
          <a:stretch>
            <a:fillRect/>
          </a:stretch>
        </p:blipFill>
        <p:spPr bwMode="auto">
          <a:xfrm>
            <a:off x="6516216" y="1772816"/>
            <a:ext cx="2405874" cy="31683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380146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2" name="Прямоугольник 1"/>
          <p:cNvSpPr/>
          <p:nvPr/>
        </p:nvSpPr>
        <p:spPr>
          <a:xfrm>
            <a:off x="107504" y="0"/>
            <a:ext cx="8937376" cy="6858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spcAft>
                <a:spcPts val="0"/>
              </a:spcAft>
            </a:pPr>
            <a:r>
              <a:rPr lang="es-ES" sz="1400" b="1" dirty="0">
                <a:latin typeface="Times New Roman" pitchFamily="18" charset="0"/>
                <a:ea typeface="Times New Roman"/>
                <a:cs typeface="Times New Roman" pitchFamily="18" charset="0"/>
              </a:rPr>
              <a:t>Las islas Galápagos</a:t>
            </a:r>
          </a:p>
          <a:p>
            <a:pPr indent="457200" algn="just">
              <a:lnSpc>
                <a:spcPct val="150000"/>
              </a:lnSpc>
              <a:spcAft>
                <a:spcPts val="0"/>
              </a:spcAft>
            </a:pPr>
            <a:r>
              <a:rPr lang="es-ES" sz="1400" dirty="0">
                <a:latin typeface="Times New Roman" pitchFamily="18" charset="0"/>
                <a:ea typeface="Times New Roman"/>
                <a:cs typeface="Times New Roman" pitchFamily="18" charset="0"/>
              </a:rPr>
              <a:t>Descubiertas accidentalmente en 1535 por el arzobispo de Panamá en un viaje hacia Perú, las Galápagos son un archipiélago constituido por 14 islas mayores, de las que solo cinco están habitadas que conforman actualmente una provincia de Ecuador. </a:t>
            </a:r>
          </a:p>
          <a:p>
            <a:pPr indent="457200" algn="just">
              <a:lnSpc>
                <a:spcPct val="150000"/>
              </a:lnSpc>
              <a:spcAft>
                <a:spcPts val="0"/>
              </a:spcAft>
            </a:pPr>
            <a:r>
              <a:rPr lang="es-ES" sz="1400" dirty="0">
                <a:latin typeface="Times New Roman" pitchFamily="18" charset="0"/>
                <a:ea typeface="Times New Roman"/>
                <a:cs typeface="Times New Roman" pitchFamily="18" charset="0"/>
              </a:rPr>
              <a:t>Las Islas Galápagos permanecieron prácticamente deshabitadas hasta 1980, lo que ha propiciado que su biodiversidad terrestre y marina se haya mantenido intacta y que el archipiélago constituya uno de los mayores espacios marinos protegidos del mundo. </a:t>
            </a:r>
          </a:p>
          <a:p>
            <a:pPr indent="457200" algn="just">
              <a:lnSpc>
                <a:spcPct val="150000"/>
              </a:lnSpc>
              <a:spcAft>
                <a:spcPts val="0"/>
              </a:spcAft>
            </a:pPr>
            <a:r>
              <a:rPr lang="es-ES" sz="1400" dirty="0">
                <a:latin typeface="Times New Roman" pitchFamily="18" charset="0"/>
                <a:ea typeface="Times New Roman"/>
                <a:cs typeface="Times New Roman" pitchFamily="18" charset="0"/>
              </a:rPr>
              <a:t>Su flora está formada por más de 560 especies nativas, de las cuales 180 son endémicas, es decir, que solo pueden encontrarse en este lugar. Sin embargo, y según datos de la Unión Mundial para la Conservación de la Naturaleza, alrededor del 50 % de estas especies están amenazadas a causa de la introducción de semillas y plantas de otros lugares. </a:t>
            </a:r>
          </a:p>
          <a:p>
            <a:pPr indent="457200" algn="just">
              <a:lnSpc>
                <a:spcPct val="150000"/>
              </a:lnSpc>
              <a:spcAft>
                <a:spcPts val="0"/>
              </a:spcAft>
            </a:pPr>
            <a:r>
              <a:rPr lang="es-ES" sz="1400" dirty="0">
                <a:latin typeface="Times New Roman" pitchFamily="18" charset="0"/>
                <a:ea typeface="Times New Roman"/>
                <a:cs typeface="Times New Roman" pitchFamily="18" charset="0"/>
              </a:rPr>
              <a:t>Entre la fauna autóctona del arcipiélago destacan los lobos de mar y los pingüinos, aunque la estrella es «George el solitario», la última tortuga gigante de las islas que con sus 86 años simboliza el fin de su especie. Por último, el clima de las islas es muy variable y propicia que en todas las épocas del año haya algo interesante que ver. Por ejemplo, en la estación de las lluvias – de junio a diciembre – las aves permanecen cerca de sus lugares de anidamiento y los leones marinos se pelean buscando conquistar a las hembras. Sin embargo, en la estación seca y cálida – de enero a mayo – son las iguanas de mar las que adquieren colores brillantes y las tortugas marinas las que llegan a las playas para poner sus huevos. El visitante solo tiene que planificar su viaje siguiendo sus preferencias. </a:t>
            </a:r>
          </a:p>
        </p:txBody>
      </p:sp>
    </p:spTree>
    <p:extLst>
      <p:ext uri="{BB962C8B-B14F-4D97-AF65-F5344CB8AC3E}">
        <p14:creationId xmlns:p14="http://schemas.microsoft.com/office/powerpoint/2010/main" val="2893719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251520" y="1196752"/>
            <a:ext cx="6737200" cy="45365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s-ES" dirty="0">
                <a:latin typeface="Times New Roman" pitchFamily="18" charset="0"/>
                <a:cs typeface="Times New Roman" pitchFamily="18" charset="0"/>
              </a:rPr>
              <a:t>6. Las Galápagos fueron descubiertas en el siglo 15.</a:t>
            </a:r>
          </a:p>
          <a:p>
            <a:r>
              <a:rPr lang="es-ES" dirty="0">
                <a:latin typeface="Times New Roman" pitchFamily="18" charset="0"/>
                <a:cs typeface="Times New Roman" pitchFamily="18" charset="0"/>
              </a:rPr>
              <a:t>a) verdadero </a:t>
            </a:r>
            <a:r>
              <a:rPr lang="es-ES" dirty="0">
                <a:solidFill>
                  <a:srgbClr val="FF0000"/>
                </a:solidFill>
                <a:latin typeface="Times New Roman" pitchFamily="18" charset="0"/>
                <a:cs typeface="Times New Roman" pitchFamily="18" charset="0"/>
              </a:rPr>
              <a:t>b) falso</a:t>
            </a:r>
          </a:p>
          <a:p>
            <a:r>
              <a:rPr lang="es-ES" dirty="0">
                <a:latin typeface="Times New Roman" pitchFamily="18" charset="0"/>
                <a:cs typeface="Times New Roman" pitchFamily="18" charset="0"/>
              </a:rPr>
              <a:t>7. La variedad de animales y plantas en las Islas permanecía sin daños.</a:t>
            </a:r>
          </a:p>
          <a:p>
            <a:r>
              <a:rPr lang="es-ES" dirty="0">
                <a:solidFill>
                  <a:srgbClr val="FF0000"/>
                </a:solidFill>
                <a:latin typeface="Times New Roman" pitchFamily="18" charset="0"/>
                <a:cs typeface="Times New Roman" pitchFamily="18" charset="0"/>
              </a:rPr>
              <a:t>a) verdadero </a:t>
            </a:r>
            <a:r>
              <a:rPr lang="es-ES" dirty="0">
                <a:latin typeface="Times New Roman" pitchFamily="18" charset="0"/>
                <a:cs typeface="Times New Roman" pitchFamily="18" charset="0"/>
              </a:rPr>
              <a:t>b) falso</a:t>
            </a:r>
          </a:p>
          <a:p>
            <a:r>
              <a:rPr lang="es-ES" dirty="0">
                <a:latin typeface="Times New Roman" pitchFamily="18" charset="0"/>
                <a:cs typeface="Times New Roman" pitchFamily="18" charset="0"/>
              </a:rPr>
              <a:t>8. Las especies endémicas están en peligro a causa del cultivo de </a:t>
            </a:r>
            <a:r>
              <a:rPr lang="es-ES" dirty="0" smtClean="0">
                <a:latin typeface="Times New Roman" pitchFamily="18" charset="0"/>
                <a:cs typeface="Times New Roman" pitchFamily="18" charset="0"/>
              </a:rPr>
              <a:t>especies</a:t>
            </a:r>
            <a:r>
              <a:rPr lang="ru-RU" dirty="0" smtClean="0">
                <a:latin typeface="Times New Roman" pitchFamily="18" charset="0"/>
                <a:cs typeface="Times New Roman" pitchFamily="18" charset="0"/>
              </a:rPr>
              <a:t> </a:t>
            </a:r>
            <a:r>
              <a:rPr lang="es-ES" dirty="0" smtClean="0">
                <a:latin typeface="Times New Roman" pitchFamily="18" charset="0"/>
                <a:cs typeface="Times New Roman" pitchFamily="18" charset="0"/>
              </a:rPr>
              <a:t>nativas</a:t>
            </a:r>
            <a:r>
              <a:rPr lang="es-ES" dirty="0">
                <a:latin typeface="Times New Roman" pitchFamily="18" charset="0"/>
                <a:cs typeface="Times New Roman" pitchFamily="18" charset="0"/>
              </a:rPr>
              <a:t>.</a:t>
            </a:r>
          </a:p>
          <a:p>
            <a:r>
              <a:rPr lang="es-ES" dirty="0">
                <a:latin typeface="Times New Roman" pitchFamily="18" charset="0"/>
                <a:cs typeface="Times New Roman" pitchFamily="18" charset="0"/>
              </a:rPr>
              <a:t>a) verdadero </a:t>
            </a:r>
            <a:r>
              <a:rPr lang="es-ES" dirty="0">
                <a:solidFill>
                  <a:srgbClr val="FF0000"/>
                </a:solidFill>
                <a:latin typeface="Times New Roman" pitchFamily="18" charset="0"/>
                <a:cs typeface="Times New Roman" pitchFamily="18" charset="0"/>
              </a:rPr>
              <a:t>b) falso</a:t>
            </a:r>
          </a:p>
          <a:p>
            <a:r>
              <a:rPr lang="es-ES" dirty="0">
                <a:latin typeface="Times New Roman" pitchFamily="18" charset="0"/>
                <a:cs typeface="Times New Roman" pitchFamily="18" charset="0"/>
              </a:rPr>
              <a:t>9. En las Islas se queda sólo una tortuga gigante.</a:t>
            </a:r>
          </a:p>
          <a:p>
            <a:r>
              <a:rPr lang="es-ES" dirty="0">
                <a:solidFill>
                  <a:srgbClr val="FF0000"/>
                </a:solidFill>
                <a:latin typeface="Times New Roman" pitchFamily="18" charset="0"/>
                <a:cs typeface="Times New Roman" pitchFamily="18" charset="0"/>
              </a:rPr>
              <a:t>a) verdadero </a:t>
            </a:r>
            <a:r>
              <a:rPr lang="es-ES" dirty="0">
                <a:latin typeface="Times New Roman" pitchFamily="18" charset="0"/>
                <a:cs typeface="Times New Roman" pitchFamily="18" charset="0"/>
              </a:rPr>
              <a:t>b) falso</a:t>
            </a:r>
          </a:p>
          <a:p>
            <a:r>
              <a:rPr lang="es-ES" dirty="0">
                <a:latin typeface="Times New Roman" pitchFamily="18" charset="0"/>
                <a:cs typeface="Times New Roman" pitchFamily="18" charset="0"/>
              </a:rPr>
              <a:t>10. Si viajas a las Islas en septiembre, podrás ver animales buscando sus parejas.</a:t>
            </a:r>
          </a:p>
          <a:p>
            <a:r>
              <a:rPr lang="es-ES" dirty="0">
                <a:solidFill>
                  <a:srgbClr val="FF0000"/>
                </a:solidFill>
                <a:latin typeface="Times New Roman" pitchFamily="18" charset="0"/>
                <a:cs typeface="Times New Roman" pitchFamily="18" charset="0"/>
              </a:rPr>
              <a:t>a) verdadero </a:t>
            </a:r>
            <a:r>
              <a:rPr lang="es-ES" dirty="0">
                <a:latin typeface="Times New Roman" pitchFamily="18" charset="0"/>
                <a:cs typeface="Times New Roman" pitchFamily="18" charset="0"/>
              </a:rPr>
              <a:t>b) falso</a:t>
            </a:r>
          </a:p>
        </p:txBody>
      </p:sp>
      <p:pic>
        <p:nvPicPr>
          <p:cNvPr id="9" name="Picture 2" descr="https://2.bp.blogspot.com/-6OOQnVoaDEQ/V9_ZsuneH8I/AAAAAAAABtc/ydSldkZ9JeYUD1_sGdAAoWg2MuzRojUWgCEw/s1600/4543891.png"/>
          <p:cNvPicPr>
            <a:picLocks noChangeAspect="1" noChangeArrowheads="1"/>
          </p:cNvPicPr>
          <p:nvPr/>
        </p:nvPicPr>
        <p:blipFill>
          <a:blip r:embed="rId3" cstate="print"/>
          <a:srcRect/>
          <a:stretch>
            <a:fillRect/>
          </a:stretch>
        </p:blipFill>
        <p:spPr bwMode="auto">
          <a:xfrm>
            <a:off x="6804248" y="1772816"/>
            <a:ext cx="2117842" cy="27890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913448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Заголовок 3"/>
          <p:cNvSpPr>
            <a:spLocks noGrp="1"/>
          </p:cNvSpPr>
          <p:nvPr>
            <p:ph type="title"/>
          </p:nvPr>
        </p:nvSpPr>
        <p:spPr>
          <a:xfrm>
            <a:off x="467544" y="116632"/>
            <a:ext cx="8229600" cy="1210146"/>
          </a:xfrm>
        </p:spPr>
        <p:txBody>
          <a:bodyPr>
            <a:normAutofit/>
          </a:bodyPr>
          <a:lstStyle/>
          <a:p>
            <a:r>
              <a:rPr lang="ru-RU" b="1" dirty="0" smtClean="0"/>
              <a:t>Креативное письмо</a:t>
            </a:r>
            <a:endParaRPr lang="ru-RU" b="1" dirty="0"/>
          </a:p>
        </p:txBody>
      </p:sp>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144016" y="1905506"/>
            <a:ext cx="8748464" cy="3046988"/>
          </a:xfrm>
          <a:prstGeom prst="rect">
            <a:avLst/>
          </a:prstGeom>
        </p:spPr>
        <p:txBody>
          <a:bodyPr wrap="square">
            <a:spAutoFit/>
          </a:bodyPr>
          <a:lstStyle/>
          <a:p>
            <a:pPr indent="457200" algn="just"/>
            <a:r>
              <a:rPr lang="ru-RU" sz="2400" dirty="0">
                <a:latin typeface="Times New Roman" pitchFamily="18" charset="0"/>
                <a:cs typeface="Times New Roman" pitchFamily="18" charset="0"/>
              </a:rPr>
              <a:t>Однажды знаменитый испанский художник Пабло Пикассо сказал: </a:t>
            </a:r>
            <a:r>
              <a:rPr lang="ru-RU" sz="2400" i="1" dirty="0">
                <a:latin typeface="Times New Roman" pitchFamily="18" charset="0"/>
                <a:cs typeface="Times New Roman" pitchFamily="18" charset="0"/>
              </a:rPr>
              <a:t>«</a:t>
            </a:r>
            <a:r>
              <a:rPr lang="ru-RU" sz="2400" i="1" dirty="0" err="1">
                <a:latin typeface="Times New Roman" pitchFamily="18" charset="0"/>
                <a:cs typeface="Times New Roman" pitchFamily="18" charset="0"/>
              </a:rPr>
              <a:t>El</a:t>
            </a:r>
            <a:r>
              <a:rPr lang="ru-RU" sz="2400" i="1" dirty="0">
                <a:latin typeface="Times New Roman" pitchFamily="18" charset="0"/>
                <a:cs typeface="Times New Roman" pitchFamily="18" charset="0"/>
              </a:rPr>
              <a:t> </a:t>
            </a:r>
            <a:r>
              <a:rPr lang="ru-RU" sz="2400" i="1" dirty="0" err="1">
                <a:latin typeface="Times New Roman" pitchFamily="18" charset="0"/>
                <a:cs typeface="Times New Roman" pitchFamily="18" charset="0"/>
              </a:rPr>
              <a:t>arte</a:t>
            </a:r>
            <a:r>
              <a:rPr lang="ru-RU" sz="2400" i="1" dirty="0">
                <a:latin typeface="Times New Roman" pitchFamily="18" charset="0"/>
                <a:cs typeface="Times New Roman" pitchFamily="18" charset="0"/>
              </a:rPr>
              <a:t> </a:t>
            </a:r>
            <a:r>
              <a:rPr lang="ru-RU" sz="2400" i="1" dirty="0" err="1">
                <a:latin typeface="Times New Roman" pitchFamily="18" charset="0"/>
                <a:cs typeface="Times New Roman" pitchFamily="18" charset="0"/>
              </a:rPr>
              <a:t>es</a:t>
            </a:r>
            <a:r>
              <a:rPr lang="ru-RU" sz="2400" i="1" dirty="0">
                <a:latin typeface="Times New Roman" pitchFamily="18" charset="0"/>
                <a:cs typeface="Times New Roman" pitchFamily="18" charset="0"/>
              </a:rPr>
              <a:t> </a:t>
            </a:r>
            <a:r>
              <a:rPr lang="ru-RU" sz="2400" i="1" dirty="0" err="1">
                <a:latin typeface="Times New Roman" pitchFamily="18" charset="0"/>
                <a:cs typeface="Times New Roman" pitchFamily="18" charset="0"/>
              </a:rPr>
              <a:t>una</a:t>
            </a:r>
            <a:r>
              <a:rPr lang="ru-RU" sz="2400" i="1" dirty="0">
                <a:latin typeface="Times New Roman" pitchFamily="18" charset="0"/>
                <a:cs typeface="Times New Roman" pitchFamily="18" charset="0"/>
              </a:rPr>
              <a:t> </a:t>
            </a:r>
            <a:r>
              <a:rPr lang="ru-RU" sz="2400" i="1" dirty="0" err="1">
                <a:latin typeface="Times New Roman" pitchFamily="18" charset="0"/>
                <a:cs typeface="Times New Roman" pitchFamily="18" charset="0"/>
              </a:rPr>
              <a:t>mentira</a:t>
            </a:r>
            <a:r>
              <a:rPr lang="ru-RU" sz="2400" i="1" dirty="0">
                <a:latin typeface="Times New Roman" pitchFamily="18" charset="0"/>
                <a:cs typeface="Times New Roman" pitchFamily="18" charset="0"/>
              </a:rPr>
              <a:t> </a:t>
            </a:r>
            <a:r>
              <a:rPr lang="ru-RU" sz="2400" i="1" dirty="0" err="1">
                <a:latin typeface="Times New Roman" pitchFamily="18" charset="0"/>
                <a:cs typeface="Times New Roman" pitchFamily="18" charset="0"/>
              </a:rPr>
              <a:t>que</a:t>
            </a:r>
            <a:r>
              <a:rPr lang="ru-RU" sz="2400" i="1" dirty="0">
                <a:latin typeface="Times New Roman" pitchFamily="18" charset="0"/>
                <a:cs typeface="Times New Roman" pitchFamily="18" charset="0"/>
              </a:rPr>
              <a:t> </a:t>
            </a:r>
            <a:r>
              <a:rPr lang="ru-RU" sz="2400" i="1" dirty="0" err="1">
                <a:latin typeface="Times New Roman" pitchFamily="18" charset="0"/>
                <a:cs typeface="Times New Roman" pitchFamily="18" charset="0"/>
              </a:rPr>
              <a:t>nos</a:t>
            </a:r>
            <a:r>
              <a:rPr lang="ru-RU" sz="2400" i="1" dirty="0">
                <a:latin typeface="Times New Roman" pitchFamily="18" charset="0"/>
                <a:cs typeface="Times New Roman" pitchFamily="18" charset="0"/>
              </a:rPr>
              <a:t> </a:t>
            </a:r>
            <a:r>
              <a:rPr lang="ru-RU" sz="2400" i="1" dirty="0" err="1">
                <a:latin typeface="Times New Roman" pitchFamily="18" charset="0"/>
                <a:cs typeface="Times New Roman" pitchFamily="18" charset="0"/>
              </a:rPr>
              <a:t>acerca</a:t>
            </a:r>
            <a:r>
              <a:rPr lang="ru-RU" sz="2400" i="1" dirty="0">
                <a:latin typeface="Times New Roman" pitchFamily="18" charset="0"/>
                <a:cs typeface="Times New Roman" pitchFamily="18" charset="0"/>
              </a:rPr>
              <a:t> a </a:t>
            </a:r>
            <a:r>
              <a:rPr lang="ru-RU" sz="2400" i="1" dirty="0" err="1">
                <a:latin typeface="Times New Roman" pitchFamily="18" charset="0"/>
                <a:cs typeface="Times New Roman" pitchFamily="18" charset="0"/>
              </a:rPr>
              <a:t>la</a:t>
            </a:r>
            <a:r>
              <a:rPr lang="ru-RU" sz="2400" i="1" dirty="0">
                <a:latin typeface="Times New Roman" pitchFamily="18" charset="0"/>
                <a:cs typeface="Times New Roman" pitchFamily="18" charset="0"/>
              </a:rPr>
              <a:t> </a:t>
            </a:r>
            <a:r>
              <a:rPr lang="ru-RU" sz="2400" i="1" dirty="0" err="1">
                <a:latin typeface="Times New Roman" pitchFamily="18" charset="0"/>
                <a:cs typeface="Times New Roman" pitchFamily="18" charset="0"/>
              </a:rPr>
              <a:t>verdad</a:t>
            </a:r>
            <a:r>
              <a:rPr lang="ru-RU" sz="2400" i="1" dirty="0">
                <a:latin typeface="Times New Roman" pitchFamily="18" charset="0"/>
                <a:cs typeface="Times New Roman" pitchFamily="18" charset="0"/>
              </a:rPr>
              <a:t>»</a:t>
            </a:r>
            <a:r>
              <a:rPr lang="ru-RU" sz="2400" dirty="0">
                <a:latin typeface="Times New Roman" pitchFamily="18" charset="0"/>
                <a:cs typeface="Times New Roman" pitchFamily="18" charset="0"/>
              </a:rPr>
              <a:t>. Постарайтесь выразить своё мнение по данному поводу, приводя аргументы, которые подтверждают или опровергают эти слова. Поделитесь своими мыслями с друзьями на одном из интернет-форумов. Написанный Вами текст должен быть связным, логически выстроенным и содержать примерно 200-220 слов (включая артикли, предлоги, союзы и частицы). </a:t>
            </a:r>
          </a:p>
        </p:txBody>
      </p:sp>
    </p:spTree>
    <p:extLst>
      <p:ext uri="{BB962C8B-B14F-4D97-AF65-F5344CB8AC3E}">
        <p14:creationId xmlns:p14="http://schemas.microsoft.com/office/powerpoint/2010/main" val="36596878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Заголовок 3"/>
          <p:cNvSpPr>
            <a:spLocks noGrp="1"/>
          </p:cNvSpPr>
          <p:nvPr>
            <p:ph type="title"/>
          </p:nvPr>
        </p:nvSpPr>
        <p:spPr>
          <a:xfrm>
            <a:off x="467544" y="116632"/>
            <a:ext cx="8229600" cy="1210146"/>
          </a:xfrm>
        </p:spPr>
        <p:txBody>
          <a:bodyPr>
            <a:normAutofit/>
          </a:bodyPr>
          <a:lstStyle/>
          <a:p>
            <a:r>
              <a:rPr lang="ru-RU" b="1" dirty="0" smtClean="0"/>
              <a:t>Креативное письмо</a:t>
            </a:r>
            <a:endParaRPr lang="ru-RU" b="1" dirty="0"/>
          </a:p>
        </p:txBody>
      </p:sp>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144016" y="2644170"/>
            <a:ext cx="8748464" cy="1569660"/>
          </a:xfrm>
          <a:prstGeom prst="rect">
            <a:avLst/>
          </a:prstGeom>
        </p:spPr>
        <p:txBody>
          <a:bodyPr wrap="square">
            <a:spAutoFit/>
          </a:bodyPr>
          <a:lstStyle/>
          <a:p>
            <a:pPr indent="457200"/>
            <a:r>
              <a:rPr lang="ru-RU" sz="2400" dirty="0">
                <a:latin typeface="Times New Roman" pitchFamily="18" charset="0"/>
                <a:cs typeface="Times New Roman" pitchFamily="18" charset="0"/>
              </a:rPr>
              <a:t>Если объем работы составляет </a:t>
            </a:r>
            <a:r>
              <a:rPr lang="ru-RU" sz="2400" b="1" dirty="0">
                <a:latin typeface="Times New Roman" pitchFamily="18" charset="0"/>
                <a:cs typeface="Times New Roman" pitchFamily="18" charset="0"/>
              </a:rPr>
              <a:t>менее 180 слов</a:t>
            </a:r>
            <a:r>
              <a:rPr lang="ru-RU" sz="2400" dirty="0">
                <a:latin typeface="Times New Roman" pitchFamily="18" charset="0"/>
                <a:cs typeface="Times New Roman" pitchFamily="18" charset="0"/>
              </a:rPr>
              <a:t>, то работа </a:t>
            </a:r>
            <a:r>
              <a:rPr lang="ru-RU" sz="2400" b="1" dirty="0">
                <a:latin typeface="Times New Roman" pitchFamily="18" charset="0"/>
                <a:cs typeface="Times New Roman" pitchFamily="18" charset="0"/>
              </a:rPr>
              <a:t>не подлежит проверке</a:t>
            </a:r>
            <a:r>
              <a:rPr lang="ru-RU" sz="2400" dirty="0">
                <a:latin typeface="Times New Roman" pitchFamily="18" charset="0"/>
                <a:cs typeface="Times New Roman" pitchFamily="18" charset="0"/>
              </a:rPr>
              <a:t> и оценивается в «</a:t>
            </a:r>
            <a:r>
              <a:rPr lang="ru-RU" sz="2400" b="1" dirty="0">
                <a:latin typeface="Times New Roman" pitchFamily="18" charset="0"/>
                <a:cs typeface="Times New Roman" pitchFamily="18" charset="0"/>
              </a:rPr>
              <a:t>0» баллов</a:t>
            </a:r>
            <a:r>
              <a:rPr lang="ru-RU" sz="2400" dirty="0">
                <a:latin typeface="Times New Roman" pitchFamily="18" charset="0"/>
                <a:cs typeface="Times New Roman" pitchFamily="18" charset="0"/>
              </a:rPr>
              <a:t> за всю работу. Если объем работы составляет </a:t>
            </a:r>
            <a:r>
              <a:rPr lang="ru-RU" sz="2400" b="1" dirty="0">
                <a:latin typeface="Times New Roman" pitchFamily="18" charset="0"/>
                <a:cs typeface="Times New Roman" pitchFamily="18" charset="0"/>
              </a:rPr>
              <a:t>больше 240 слов</a:t>
            </a:r>
            <a:r>
              <a:rPr lang="ru-RU" sz="2400" dirty="0">
                <a:latin typeface="Times New Roman" pitchFamily="18" charset="0"/>
                <a:cs typeface="Times New Roman" pitchFamily="18" charset="0"/>
              </a:rPr>
              <a:t>, проверяется только это количество слов, остальное не проверяется.  </a:t>
            </a:r>
          </a:p>
        </p:txBody>
      </p:sp>
    </p:spTree>
    <p:extLst>
      <p:ext uri="{BB962C8B-B14F-4D97-AF65-F5344CB8AC3E}">
        <p14:creationId xmlns:p14="http://schemas.microsoft.com/office/powerpoint/2010/main" val="35254635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9" name="Rectangle 1"/>
          <p:cNvSpPr>
            <a:spLocks noChangeArrowheads="1"/>
          </p:cNvSpPr>
          <p:nvPr/>
        </p:nvSpPr>
        <p:spPr bwMode="auto">
          <a:xfrm>
            <a:off x="1439863" y="25034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0" name="Таблица 9"/>
          <p:cNvGraphicFramePr>
            <a:graphicFrameLocks noGrp="1"/>
          </p:cNvGraphicFramePr>
          <p:nvPr>
            <p:extLst>
              <p:ext uri="{D42A27DB-BD31-4B8C-83A1-F6EECF244321}">
                <p14:modId xmlns:p14="http://schemas.microsoft.com/office/powerpoint/2010/main" val="1826174055"/>
              </p:ext>
            </p:extLst>
          </p:nvPr>
        </p:nvGraphicFramePr>
        <p:xfrm>
          <a:off x="1439863" y="944565"/>
          <a:ext cx="6263640" cy="4913630"/>
        </p:xfrm>
        <a:graphic>
          <a:graphicData uri="http://schemas.openxmlformats.org/drawingml/2006/table">
            <a:tbl>
              <a:tblPr firstRow="1" firstCol="1" bandRow="1"/>
              <a:tblGrid>
                <a:gridCol w="858607"/>
                <a:gridCol w="5405033"/>
              </a:tblGrid>
              <a:tr h="296545">
                <a:tc>
                  <a:txBody>
                    <a:bodyPr/>
                    <a:lstStyle/>
                    <a:p>
                      <a:pPr marR="38100" algn="ctr">
                        <a:lnSpc>
                          <a:spcPct val="106000"/>
                        </a:lnSpc>
                        <a:spcAft>
                          <a:spcPts val="0"/>
                        </a:spcAft>
                      </a:pPr>
                      <a:r>
                        <a:rPr lang="ru-RU" sz="1400" b="1" dirty="0">
                          <a:effectLst/>
                          <a:latin typeface="Times New Roman" pitchFamily="18" charset="0"/>
                          <a:ea typeface="Calibri"/>
                          <a:cs typeface="Times New Roman" pitchFamily="18" charset="0"/>
                        </a:rPr>
                        <a:t>Баллы </a:t>
                      </a:r>
                      <a:endParaRPr lang="ru-RU" sz="1400" dirty="0">
                        <a:effectLst/>
                        <a:latin typeface="Times New Roman" pitchFamily="18" charset="0"/>
                        <a:ea typeface="Calibri"/>
                        <a:cs typeface="Times New Roman" pitchFamily="18" charset="0"/>
                      </a:endParaRP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411480" algn="just">
                        <a:lnSpc>
                          <a:spcPct val="106000"/>
                        </a:lnSpc>
                        <a:spcAft>
                          <a:spcPts val="0"/>
                        </a:spcAft>
                      </a:pPr>
                      <a:r>
                        <a:rPr lang="ru-RU" sz="1400" b="1" dirty="0">
                          <a:effectLst/>
                          <a:latin typeface="Times New Roman" pitchFamily="18" charset="0"/>
                          <a:ea typeface="Calibri"/>
                          <a:cs typeface="Times New Roman" pitchFamily="18" charset="0"/>
                        </a:rPr>
                        <a:t>Содержание: максимально – 4 балла </a:t>
                      </a:r>
                      <a:endParaRPr lang="ru-RU" sz="1400" dirty="0">
                        <a:effectLst/>
                        <a:latin typeface="Times New Roman" pitchFamily="18" charset="0"/>
                        <a:ea typeface="Calibri"/>
                        <a:cs typeface="Times New Roman" pitchFamily="18" charset="0"/>
                      </a:endParaRP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1250950">
                <a:tc>
                  <a:txBody>
                    <a:bodyPr/>
                    <a:lstStyle/>
                    <a:p>
                      <a:pPr marR="40005" algn="ctr">
                        <a:lnSpc>
                          <a:spcPct val="100000"/>
                        </a:lnSpc>
                        <a:spcAft>
                          <a:spcPts val="0"/>
                        </a:spcAft>
                      </a:pPr>
                      <a:r>
                        <a:rPr lang="ru-RU" sz="1400" b="1" dirty="0">
                          <a:effectLst/>
                          <a:latin typeface="Times New Roman" pitchFamily="18" charset="0"/>
                          <a:ea typeface="Calibri"/>
                          <a:cs typeface="Times New Roman" pitchFamily="18" charset="0"/>
                        </a:rPr>
                        <a:t>4 </a:t>
                      </a: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8735" algn="just">
                        <a:lnSpc>
                          <a:spcPct val="100000"/>
                        </a:lnSpc>
                        <a:spcAft>
                          <a:spcPts val="0"/>
                        </a:spcAft>
                      </a:pPr>
                      <a:r>
                        <a:rPr lang="ru-RU" sz="1400" dirty="0">
                          <a:effectLst/>
                          <a:latin typeface="Times New Roman" pitchFamily="18" charset="0"/>
                          <a:ea typeface="Calibri"/>
                          <a:cs typeface="Times New Roman" pitchFamily="18" charset="0"/>
                        </a:rPr>
                        <a:t>Коммуникативная задача успешно решена, работа характеризуется смысловой цельностью. Участник проявляет творческий подход и оригинальность мышления. Сюжет понятен, динамичен и интересен. Текст передает личностное отношение автора к теме, его чувства и эмоции. Содержание соответствует заданному объему </a:t>
                      </a:r>
                      <a:r>
                        <a:rPr lang="ru-RU" sz="1400" b="1" dirty="0">
                          <a:effectLst/>
                          <a:latin typeface="Times New Roman" pitchFamily="18" charset="0"/>
                          <a:ea typeface="Calibri"/>
                          <a:cs typeface="Times New Roman" pitchFamily="18" charset="0"/>
                        </a:rPr>
                        <a:t>180–200 слов</a:t>
                      </a:r>
                      <a:r>
                        <a:rPr lang="ru-RU" sz="1400" dirty="0">
                          <a:effectLst/>
                          <a:latin typeface="Times New Roman" pitchFamily="18" charset="0"/>
                          <a:ea typeface="Calibri"/>
                          <a:cs typeface="Times New Roman" pitchFamily="18" charset="0"/>
                        </a:rPr>
                        <a:t> (допустимо превышение или сокращение указанного объема на 10%). </a:t>
                      </a: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9062">
                <a:tc>
                  <a:txBody>
                    <a:bodyPr/>
                    <a:lstStyle/>
                    <a:p>
                      <a:pPr marR="40005" algn="ctr">
                        <a:lnSpc>
                          <a:spcPct val="100000"/>
                        </a:lnSpc>
                        <a:spcAft>
                          <a:spcPts val="0"/>
                        </a:spcAft>
                      </a:pPr>
                      <a:r>
                        <a:rPr lang="ru-RU" sz="1400" b="1" dirty="0">
                          <a:effectLst/>
                          <a:latin typeface="Times New Roman" pitchFamily="18" charset="0"/>
                          <a:ea typeface="Calibri"/>
                          <a:cs typeface="Times New Roman" pitchFamily="18" charset="0"/>
                        </a:rPr>
                        <a:t>3 </a:t>
                      </a: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pPr>
                      <a:r>
                        <a:rPr lang="ru-RU" sz="1400" dirty="0">
                          <a:effectLst/>
                          <a:latin typeface="Times New Roman" pitchFamily="18" charset="0"/>
                          <a:ea typeface="Calibri"/>
                          <a:cs typeface="Times New Roman" pitchFamily="18" charset="0"/>
                        </a:rPr>
                        <a:t>Коммуникативная задача решена, содержание соответствует заданному объему.  </a:t>
                      </a:r>
                      <a:r>
                        <a:rPr lang="ru-RU" sz="1400" b="1" dirty="0">
                          <a:effectLst/>
                          <a:latin typeface="Times New Roman" pitchFamily="18" charset="0"/>
                          <a:ea typeface="Calibri"/>
                          <a:cs typeface="Times New Roman" pitchFamily="18" charset="0"/>
                        </a:rPr>
                        <a:t>Но </a:t>
                      </a:r>
                      <a:r>
                        <a:rPr lang="ru-RU" sz="1400" dirty="0">
                          <a:effectLst/>
                          <a:latin typeface="Times New Roman" pitchFamily="18" charset="0"/>
                          <a:ea typeface="Calibri"/>
                          <a:cs typeface="Times New Roman" pitchFamily="18" charset="0"/>
                        </a:rPr>
                        <a:t>в тексте не выражено личностное отношения автора к теме, работа характеризуется упрощенным изложением, </a:t>
                      </a:r>
                      <a:r>
                        <a:rPr lang="ru-RU" sz="1400" dirty="0" smtClean="0">
                          <a:effectLst/>
                          <a:latin typeface="Times New Roman" pitchFamily="18" charset="0"/>
                          <a:ea typeface="Calibri"/>
                          <a:cs typeface="Times New Roman" pitchFamily="18" charset="0"/>
                        </a:rPr>
                        <a:t>стилистическими </a:t>
                      </a:r>
                      <a:r>
                        <a:rPr lang="ru-RU" sz="1400" dirty="0">
                          <a:effectLst/>
                          <a:latin typeface="Times New Roman" pitchFamily="18" charset="0"/>
                          <a:ea typeface="Calibri"/>
                          <a:cs typeface="Times New Roman" pitchFamily="18" charset="0"/>
                        </a:rPr>
                        <a:t>погрешностями. </a:t>
                      </a: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1037">
                <a:tc>
                  <a:txBody>
                    <a:bodyPr/>
                    <a:lstStyle/>
                    <a:p>
                      <a:pPr marR="40005" algn="ctr">
                        <a:lnSpc>
                          <a:spcPct val="100000"/>
                        </a:lnSpc>
                        <a:spcAft>
                          <a:spcPts val="0"/>
                        </a:spcAft>
                      </a:pPr>
                      <a:r>
                        <a:rPr lang="ru-RU" sz="1400" b="1" dirty="0" smtClean="0">
                          <a:effectLst/>
                          <a:latin typeface="Times New Roman" pitchFamily="18" charset="0"/>
                          <a:ea typeface="Calibri"/>
                          <a:cs typeface="Times New Roman" pitchFamily="18" charset="0"/>
                        </a:rPr>
                        <a:t>2</a:t>
                      </a:r>
                      <a:endParaRPr lang="ru-RU" sz="1400" b="1" dirty="0">
                        <a:effectLst/>
                        <a:latin typeface="Times New Roman" pitchFamily="18" charset="0"/>
                        <a:ea typeface="Calibri"/>
                        <a:cs typeface="Times New Roman" pitchFamily="18" charset="0"/>
                      </a:endParaRP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pPr>
                      <a:r>
                        <a:rPr lang="ru-RU" sz="1400" dirty="0" smtClean="0">
                          <a:effectLst/>
                          <a:latin typeface="Times New Roman" pitchFamily="18" charset="0"/>
                          <a:ea typeface="Calibri"/>
                          <a:cs typeface="Times New Roman" pitchFamily="18" charset="0"/>
                        </a:rPr>
                        <a:t>Коммуникативная задача решена частично:  </a:t>
                      </a:r>
                    </a:p>
                    <a:p>
                      <a:pPr algn="just">
                        <a:lnSpc>
                          <a:spcPct val="100000"/>
                        </a:lnSpc>
                        <a:spcAft>
                          <a:spcPts val="0"/>
                        </a:spcAft>
                      </a:pPr>
                      <a:r>
                        <a:rPr lang="ru-RU" sz="1400" dirty="0" smtClean="0">
                          <a:effectLst/>
                          <a:latin typeface="Times New Roman" pitchFamily="18" charset="0"/>
                          <a:ea typeface="Calibri"/>
                          <a:cs typeface="Times New Roman" pitchFamily="18" charset="0"/>
                        </a:rPr>
                        <a:t>содержание не соответствует требуемому объему (нижняя граница –160 слов, верхняя граница – 220 и более слов). В работе преобладают текстовые штампы, заученные заранее фрагменты тем, которые выглядят как инородные вкрапления. </a:t>
                      </a: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6943">
                <a:tc>
                  <a:txBody>
                    <a:bodyPr/>
                    <a:lstStyle/>
                    <a:p>
                      <a:pPr marR="40005" algn="ctr">
                        <a:lnSpc>
                          <a:spcPct val="100000"/>
                        </a:lnSpc>
                        <a:spcAft>
                          <a:spcPts val="0"/>
                        </a:spcAft>
                      </a:pPr>
                      <a:r>
                        <a:rPr lang="ru-RU" sz="1400" b="1" dirty="0" smtClean="0">
                          <a:effectLst/>
                          <a:latin typeface="Times New Roman" pitchFamily="18" charset="0"/>
                          <a:ea typeface="Calibri"/>
                          <a:cs typeface="Times New Roman" pitchFamily="18" charset="0"/>
                        </a:rPr>
                        <a:t>1</a:t>
                      </a:r>
                      <a:endParaRPr lang="ru-RU" sz="1400" b="1" dirty="0">
                        <a:effectLst/>
                        <a:latin typeface="Times New Roman" pitchFamily="18" charset="0"/>
                        <a:ea typeface="Calibri"/>
                        <a:cs typeface="Times New Roman" pitchFamily="18" charset="0"/>
                      </a:endParaRP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pPr>
                      <a:r>
                        <a:rPr lang="ru-RU" sz="1400" dirty="0" smtClean="0">
                          <a:effectLst/>
                          <a:latin typeface="Times New Roman" pitchFamily="18" charset="0"/>
                          <a:ea typeface="Calibri"/>
                          <a:cs typeface="Times New Roman" pitchFamily="18" charset="0"/>
                        </a:rPr>
                        <a:t>Коммуникативная задача решена частично,  Но  сюжет плохо сформулирован и (или) не всегда понятен смысл написанного, или имеется 1 логическая ошибка. </a:t>
                      </a:r>
                      <a:endParaRPr lang="ru-RU" sz="1400" dirty="0">
                        <a:effectLst/>
                        <a:latin typeface="Times New Roman" pitchFamily="18" charset="0"/>
                        <a:ea typeface="Calibri"/>
                        <a:cs typeface="Times New Roman" pitchFamily="18" charset="0"/>
                      </a:endParaRP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6943">
                <a:tc>
                  <a:txBody>
                    <a:bodyPr/>
                    <a:lstStyle/>
                    <a:p>
                      <a:pPr marR="40005" algn="ctr">
                        <a:lnSpc>
                          <a:spcPct val="100000"/>
                        </a:lnSpc>
                        <a:spcAft>
                          <a:spcPts val="0"/>
                        </a:spcAft>
                      </a:pPr>
                      <a:r>
                        <a:rPr lang="ru-RU" sz="1400" b="1" dirty="0" smtClean="0">
                          <a:effectLst/>
                          <a:latin typeface="Times New Roman" pitchFamily="18" charset="0"/>
                          <a:ea typeface="Calibri"/>
                          <a:cs typeface="Times New Roman" pitchFamily="18" charset="0"/>
                        </a:rPr>
                        <a:t>0</a:t>
                      </a:r>
                      <a:endParaRPr lang="ru-RU" sz="1400" b="1" dirty="0">
                        <a:effectLst/>
                        <a:latin typeface="Times New Roman" pitchFamily="18" charset="0"/>
                        <a:ea typeface="Calibri"/>
                        <a:cs typeface="Times New Roman" pitchFamily="18" charset="0"/>
                      </a:endParaRP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1400" dirty="0" smtClean="0">
                          <a:effectLst/>
                          <a:latin typeface="Times New Roman" pitchFamily="18" charset="0"/>
                          <a:ea typeface="Calibri"/>
                          <a:cs typeface="Times New Roman" pitchFamily="18" charset="0"/>
                        </a:rPr>
                        <a:t>Коммуникативная задача не решена: содержание не соответствует поставленной задаче, допущено более 1 логической ошибки. </a:t>
                      </a:r>
                      <a:endParaRPr lang="ru-RU" sz="1400" dirty="0">
                        <a:effectLst/>
                        <a:latin typeface="Times New Roman" pitchFamily="18" charset="0"/>
                        <a:ea typeface="Calibri"/>
                        <a:cs typeface="Times New Roman" pitchFamily="18" charset="0"/>
                      </a:endParaRP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986061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9" name="Rectangle 1"/>
          <p:cNvSpPr>
            <a:spLocks noChangeArrowheads="1"/>
          </p:cNvSpPr>
          <p:nvPr/>
        </p:nvSpPr>
        <p:spPr bwMode="auto">
          <a:xfrm>
            <a:off x="1439863" y="25034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036659256"/>
              </p:ext>
            </p:extLst>
          </p:nvPr>
        </p:nvGraphicFramePr>
        <p:xfrm>
          <a:off x="1169727" y="1473457"/>
          <a:ext cx="6804546" cy="3551046"/>
        </p:xfrm>
        <a:graphic>
          <a:graphicData uri="http://schemas.openxmlformats.org/drawingml/2006/table">
            <a:tbl>
              <a:tblPr firstRow="1" firstCol="1" bandRow="1"/>
              <a:tblGrid>
                <a:gridCol w="932659"/>
                <a:gridCol w="5871887"/>
              </a:tblGrid>
              <a:tr h="327944">
                <a:tc>
                  <a:txBody>
                    <a:bodyPr/>
                    <a:lstStyle/>
                    <a:p>
                      <a:pPr>
                        <a:lnSpc>
                          <a:spcPct val="106000"/>
                        </a:lnSpc>
                        <a:spcAft>
                          <a:spcPts val="0"/>
                        </a:spcAft>
                      </a:pPr>
                      <a:r>
                        <a:rPr lang="ru-RU" sz="1400" b="1" dirty="0">
                          <a:effectLst/>
                          <a:latin typeface="Times New Roman"/>
                          <a:ea typeface="Calibri"/>
                          <a:cs typeface="Times New Roman"/>
                        </a:rPr>
                        <a:t>Баллы </a:t>
                      </a:r>
                      <a:endParaRPr lang="ru-RU" sz="1100" dirty="0">
                        <a:effectLst/>
                        <a:latin typeface="Calibri"/>
                        <a:ea typeface="Calibri"/>
                        <a:cs typeface="Times New Roman"/>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450850">
                        <a:lnSpc>
                          <a:spcPct val="106000"/>
                        </a:lnSpc>
                        <a:spcAft>
                          <a:spcPts val="0"/>
                        </a:spcAft>
                      </a:pPr>
                      <a:r>
                        <a:rPr lang="ru-RU" sz="1400" b="1" dirty="0">
                          <a:effectLst/>
                          <a:latin typeface="Times New Roman"/>
                          <a:ea typeface="Calibri"/>
                          <a:cs typeface="Times New Roman"/>
                        </a:rPr>
                        <a:t>Организация текста: максимально – 2 балла </a:t>
                      </a:r>
                      <a:endParaRPr lang="ru-RU" sz="1100" dirty="0">
                        <a:effectLst/>
                        <a:latin typeface="Calibri"/>
                        <a:ea typeface="Calibri"/>
                        <a:cs typeface="Times New Roman"/>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1257820">
                <a:tc>
                  <a:txBody>
                    <a:bodyPr/>
                    <a:lstStyle/>
                    <a:p>
                      <a:pPr marR="40640" algn="ctr">
                        <a:lnSpc>
                          <a:spcPct val="106000"/>
                        </a:lnSpc>
                        <a:spcAft>
                          <a:spcPts val="0"/>
                        </a:spcAft>
                      </a:pPr>
                      <a:r>
                        <a:rPr lang="ru-RU" sz="1400" b="1" dirty="0">
                          <a:effectLst/>
                          <a:latin typeface="Times New Roman"/>
                          <a:ea typeface="Calibri"/>
                          <a:cs typeface="Times New Roman"/>
                        </a:rPr>
                        <a:t>2 </a:t>
                      </a:r>
                      <a:endParaRPr lang="ru-RU" sz="1100" dirty="0">
                        <a:effectLst/>
                        <a:latin typeface="Calibri"/>
                        <a:ea typeface="Calibri"/>
                        <a:cs typeface="Times New Roman"/>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41910" algn="just">
                        <a:lnSpc>
                          <a:spcPct val="106000"/>
                        </a:lnSpc>
                        <a:spcAft>
                          <a:spcPts val="0"/>
                        </a:spcAft>
                      </a:pPr>
                      <a:r>
                        <a:rPr lang="ru-RU" sz="1400" dirty="0">
                          <a:effectLst/>
                          <a:latin typeface="Times New Roman"/>
                          <a:ea typeface="Calibri"/>
                          <a:cs typeface="Times New Roman"/>
                        </a:rPr>
                        <a:t>Работа характеризуется композиционной стройностью и имеет четкую логическую структуру: вступление, основную часть и заключение. Текст разделен на смысловые абзацы. Все части текста логически связаны друг с другом, средства логической связи используются правильно. </a:t>
                      </a:r>
                      <a:endParaRPr lang="ru-RU" sz="1100" dirty="0">
                        <a:effectLst/>
                        <a:latin typeface="Calibri"/>
                        <a:ea typeface="Calibri"/>
                        <a:cs typeface="Times New Roman"/>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8616">
                <a:tc>
                  <a:txBody>
                    <a:bodyPr/>
                    <a:lstStyle/>
                    <a:p>
                      <a:pPr marR="40640" algn="ctr">
                        <a:lnSpc>
                          <a:spcPct val="106000"/>
                        </a:lnSpc>
                        <a:spcAft>
                          <a:spcPts val="0"/>
                        </a:spcAft>
                      </a:pPr>
                      <a:r>
                        <a:rPr lang="ru-RU" sz="1400" b="1">
                          <a:effectLst/>
                          <a:latin typeface="Times New Roman"/>
                          <a:ea typeface="Calibri"/>
                          <a:cs typeface="Times New Roman"/>
                        </a:rPr>
                        <a:t>1 </a:t>
                      </a:r>
                      <a:endParaRPr lang="ru-RU" sz="1100">
                        <a:effectLst/>
                        <a:latin typeface="Calibri"/>
                        <a:ea typeface="Calibri"/>
                        <a:cs typeface="Times New Roman"/>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algn="just">
                        <a:lnSpc>
                          <a:spcPct val="106000"/>
                        </a:lnSpc>
                        <a:spcAft>
                          <a:spcPts val="0"/>
                        </a:spcAft>
                      </a:pPr>
                      <a:r>
                        <a:rPr lang="ru-RU" sz="1400">
                          <a:effectLst/>
                          <a:latin typeface="Times New Roman"/>
                          <a:ea typeface="Calibri"/>
                          <a:cs typeface="Times New Roman"/>
                        </a:rPr>
                        <a:t>Текст не имеет четкой структуры: отсутствует вступление (или заключение) и (или) имеется </a:t>
                      </a:r>
                      <a:r>
                        <a:rPr lang="ru-RU" sz="1400" b="1">
                          <a:effectLst/>
                          <a:latin typeface="Times New Roman"/>
                          <a:ea typeface="Calibri"/>
                          <a:cs typeface="Times New Roman"/>
                        </a:rPr>
                        <a:t>1 ошибка</a:t>
                      </a:r>
                      <a:r>
                        <a:rPr lang="ru-RU" sz="1400">
                          <a:effectLst/>
                          <a:latin typeface="Times New Roman"/>
                          <a:ea typeface="Calibri"/>
                          <a:cs typeface="Times New Roman"/>
                        </a:rPr>
                        <a:t> в делении текста на логические абзацы.  </a:t>
                      </a:r>
                      <a:endParaRPr lang="ru-RU" sz="1100">
                        <a:effectLst/>
                        <a:latin typeface="Calibri"/>
                        <a:ea typeface="Calibri"/>
                        <a:cs typeface="Times New Roman"/>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06666">
                <a:tc>
                  <a:txBody>
                    <a:bodyPr/>
                    <a:lstStyle/>
                    <a:p>
                      <a:pPr marR="40640" algn="ctr">
                        <a:lnSpc>
                          <a:spcPct val="106000"/>
                        </a:lnSpc>
                        <a:spcAft>
                          <a:spcPts val="0"/>
                        </a:spcAft>
                      </a:pPr>
                      <a:r>
                        <a:rPr lang="ru-RU" sz="1400" b="1">
                          <a:effectLst/>
                          <a:latin typeface="Times New Roman"/>
                          <a:ea typeface="Calibri"/>
                          <a:cs typeface="Times New Roman"/>
                        </a:rPr>
                        <a:t>0 </a:t>
                      </a:r>
                      <a:endParaRPr lang="ru-RU" sz="1100">
                        <a:effectLst/>
                        <a:latin typeface="Calibri"/>
                        <a:ea typeface="Calibri"/>
                        <a:cs typeface="Times New Roman"/>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38735" algn="just">
                        <a:lnSpc>
                          <a:spcPct val="106000"/>
                        </a:lnSpc>
                        <a:spcAft>
                          <a:spcPts val="0"/>
                        </a:spcAft>
                      </a:pPr>
                      <a:r>
                        <a:rPr lang="ru-RU" sz="1400" dirty="0">
                          <a:effectLst/>
                          <a:latin typeface="Times New Roman"/>
                          <a:ea typeface="Calibri"/>
                          <a:cs typeface="Times New Roman"/>
                        </a:rPr>
                        <a:t>Текст не имеет четкой логической структуры. В работе допущено </a:t>
                      </a:r>
                      <a:r>
                        <a:rPr lang="ru-RU" sz="1400" b="1" dirty="0">
                          <a:effectLst/>
                          <a:latin typeface="Times New Roman"/>
                          <a:ea typeface="Calibri"/>
                          <a:cs typeface="Times New Roman"/>
                        </a:rPr>
                        <a:t>2</a:t>
                      </a:r>
                      <a:r>
                        <a:rPr lang="ru-RU" sz="1400" dirty="0">
                          <a:effectLst/>
                          <a:latin typeface="Times New Roman"/>
                          <a:ea typeface="Calibri"/>
                          <a:cs typeface="Times New Roman"/>
                        </a:rPr>
                        <a:t> и более ошибки в построении текста. Отсутствует или неправильно выполнено членение текста на абзацы. Имеются серьезные нарушения в употреблении логических средств связи.  </a:t>
                      </a:r>
                      <a:endParaRPr lang="ru-RU" sz="1100" dirty="0">
                        <a:effectLst/>
                        <a:latin typeface="Calibri"/>
                        <a:ea typeface="Calibri"/>
                        <a:cs typeface="Times New Roman"/>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472312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9" name="Rectangle 1"/>
          <p:cNvSpPr>
            <a:spLocks noChangeArrowheads="1"/>
          </p:cNvSpPr>
          <p:nvPr/>
        </p:nvSpPr>
        <p:spPr bwMode="auto">
          <a:xfrm>
            <a:off x="1439863" y="25034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963553120"/>
              </p:ext>
            </p:extLst>
          </p:nvPr>
        </p:nvGraphicFramePr>
        <p:xfrm>
          <a:off x="1137915" y="692696"/>
          <a:ext cx="6868170" cy="5551583"/>
        </p:xfrm>
        <a:graphic>
          <a:graphicData uri="http://schemas.openxmlformats.org/drawingml/2006/table">
            <a:tbl>
              <a:tblPr firstRow="1" firstCol="1" bandRow="1"/>
              <a:tblGrid>
                <a:gridCol w="858607"/>
                <a:gridCol w="6009563"/>
              </a:tblGrid>
              <a:tr h="267970">
                <a:tc>
                  <a:txBody>
                    <a:bodyPr/>
                    <a:lstStyle/>
                    <a:p>
                      <a:pPr algn="ctr">
                        <a:lnSpc>
                          <a:spcPct val="100000"/>
                        </a:lnSpc>
                        <a:spcAft>
                          <a:spcPts val="0"/>
                        </a:spcAft>
                      </a:pPr>
                      <a:r>
                        <a:rPr lang="ru-RU" sz="1400" b="1" dirty="0">
                          <a:effectLst/>
                          <a:latin typeface="Times New Roman" pitchFamily="18" charset="0"/>
                          <a:ea typeface="Calibri"/>
                          <a:cs typeface="Times New Roman" pitchFamily="18" charset="0"/>
                        </a:rPr>
                        <a:t>Баллы </a:t>
                      </a:r>
                      <a:endParaRPr lang="ru-RU" sz="1400"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450850" algn="just">
                        <a:lnSpc>
                          <a:spcPct val="100000"/>
                        </a:lnSpc>
                        <a:spcAft>
                          <a:spcPts val="0"/>
                        </a:spcAft>
                      </a:pPr>
                      <a:r>
                        <a:rPr lang="ru-RU" sz="1400" b="1" dirty="0">
                          <a:effectLst/>
                          <a:latin typeface="Times New Roman" pitchFamily="18" charset="0"/>
                          <a:ea typeface="Calibri"/>
                          <a:cs typeface="Times New Roman" pitchFamily="18" charset="0"/>
                        </a:rPr>
                        <a:t>Лексическое оформление: максимально – 5 баллов </a:t>
                      </a:r>
                      <a:endParaRPr lang="ru-RU" sz="1400"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795020">
                <a:tc>
                  <a:txBody>
                    <a:bodyPr/>
                    <a:lstStyle/>
                    <a:p>
                      <a:pPr marR="40640" algn="ctr">
                        <a:lnSpc>
                          <a:spcPct val="100000"/>
                        </a:lnSpc>
                        <a:spcAft>
                          <a:spcPts val="0"/>
                        </a:spcAft>
                      </a:pPr>
                      <a:r>
                        <a:rPr lang="ru-RU" sz="1400" b="1">
                          <a:effectLst/>
                          <a:latin typeface="Times New Roman" pitchFamily="18" charset="0"/>
                          <a:ea typeface="Calibri"/>
                          <a:cs typeface="Times New Roman" pitchFamily="18" charset="0"/>
                        </a:rPr>
                        <a:t>5 </a:t>
                      </a:r>
                      <a:endParaRPr lang="ru-RU" sz="140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42545" algn="just">
                        <a:lnSpc>
                          <a:spcPct val="100000"/>
                        </a:lnSpc>
                        <a:spcAft>
                          <a:spcPts val="0"/>
                        </a:spcAft>
                      </a:pPr>
                      <a:r>
                        <a:rPr lang="ru-RU" sz="1400">
                          <a:effectLst/>
                          <a:latin typeface="Times New Roman" pitchFamily="18" charset="0"/>
                          <a:ea typeface="Calibri"/>
                          <a:cs typeface="Times New Roman" pitchFamily="18" charset="0"/>
                        </a:rPr>
                        <a:t>Участник демонстрирует лексический запас, необходимый для раскрытия темы. Точный набор слов и адекватный набор лексической сочетаемости. Работа не имеет ошибок с точки зрения лексического оформления.  </a:t>
                      </a: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5655">
                <a:tc>
                  <a:txBody>
                    <a:bodyPr/>
                    <a:lstStyle/>
                    <a:p>
                      <a:pPr marR="40640" algn="ctr">
                        <a:lnSpc>
                          <a:spcPct val="100000"/>
                        </a:lnSpc>
                        <a:spcAft>
                          <a:spcPts val="0"/>
                        </a:spcAft>
                      </a:pPr>
                      <a:r>
                        <a:rPr lang="ru-RU" sz="1400" b="1">
                          <a:effectLst/>
                          <a:latin typeface="Times New Roman" pitchFamily="18" charset="0"/>
                          <a:ea typeface="Calibri"/>
                          <a:cs typeface="Times New Roman" pitchFamily="18" charset="0"/>
                        </a:rPr>
                        <a:t>4 </a:t>
                      </a:r>
                      <a:endParaRPr lang="ru-RU" sz="140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41275" algn="just">
                        <a:lnSpc>
                          <a:spcPct val="100000"/>
                        </a:lnSpc>
                        <a:spcAft>
                          <a:spcPts val="0"/>
                        </a:spcAft>
                      </a:pPr>
                      <a:r>
                        <a:rPr lang="ru-RU" sz="1400">
                          <a:effectLst/>
                          <a:latin typeface="Times New Roman" pitchFamily="18" charset="0"/>
                          <a:ea typeface="Calibri"/>
                          <a:cs typeface="Times New Roman" pitchFamily="18" charset="0"/>
                        </a:rPr>
                        <a:t>Участник демонстрирует лексический запас, необходимый для раскрытия темы. Достаточно точный набор слов и лексической сочетаемости. В работе имеются 1–2 лексические ошибки, не затрудняющие понимание текста.  </a:t>
                      </a: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9308">
                <a:tc>
                  <a:txBody>
                    <a:bodyPr/>
                    <a:lstStyle/>
                    <a:p>
                      <a:pPr marR="40640" algn="ctr">
                        <a:lnSpc>
                          <a:spcPct val="100000"/>
                        </a:lnSpc>
                        <a:spcAft>
                          <a:spcPts val="0"/>
                        </a:spcAft>
                      </a:pPr>
                      <a:r>
                        <a:rPr lang="ru-RU" sz="1400" b="1" dirty="0">
                          <a:effectLst/>
                          <a:latin typeface="Times New Roman" pitchFamily="18" charset="0"/>
                          <a:ea typeface="Calibri"/>
                          <a:cs typeface="Times New Roman" pitchFamily="18" charset="0"/>
                        </a:rPr>
                        <a:t>3 </a:t>
                      </a:r>
                      <a:endParaRPr lang="ru-RU" sz="1400"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35" marR="41910" algn="just">
                        <a:lnSpc>
                          <a:spcPct val="100000"/>
                        </a:lnSpc>
                        <a:spcAft>
                          <a:spcPts val="5"/>
                        </a:spcAft>
                      </a:pPr>
                      <a:r>
                        <a:rPr lang="ru-RU" sz="1400" dirty="0">
                          <a:effectLst/>
                          <a:latin typeface="Times New Roman" pitchFamily="18" charset="0"/>
                          <a:ea typeface="Calibri"/>
                          <a:cs typeface="Times New Roman" pitchFamily="18" charset="0"/>
                        </a:rPr>
                        <a:t>В целом лексические средства соответствуют заданному содержанию, имеется не более 3 ошибок в выборе слов и лексической сочетаемости, которые не затрудняют понимания текста.  </a:t>
                      </a:r>
                    </a:p>
                    <a:p>
                      <a:pPr marL="635" algn="just">
                        <a:lnSpc>
                          <a:spcPct val="100000"/>
                        </a:lnSpc>
                        <a:spcAft>
                          <a:spcPts val="0"/>
                        </a:spcAft>
                      </a:pPr>
                      <a:r>
                        <a:rPr lang="ru-RU" sz="1400" b="1" dirty="0">
                          <a:effectLst/>
                          <a:latin typeface="Times New Roman" pitchFamily="18" charset="0"/>
                          <a:ea typeface="Calibri"/>
                          <a:cs typeface="Times New Roman" pitchFamily="18" charset="0"/>
                        </a:rPr>
                        <a:t>Но </a:t>
                      </a:r>
                      <a:r>
                        <a:rPr lang="ru-RU" sz="1400" dirty="0">
                          <a:effectLst/>
                          <a:latin typeface="Times New Roman" pitchFamily="18" charset="0"/>
                          <a:ea typeface="Calibri"/>
                          <a:cs typeface="Times New Roman" pitchFamily="18" charset="0"/>
                        </a:rPr>
                        <a:t>наблюдается однообразие и скудность речевых конструкций, повторы одних и тех же структур</a:t>
                      </a:r>
                      <a:r>
                        <a:rPr lang="ru-RU" sz="1400" dirty="0" smtClean="0">
                          <a:effectLst/>
                          <a:latin typeface="Times New Roman" pitchFamily="18" charset="0"/>
                          <a:ea typeface="Calibri"/>
                          <a:cs typeface="Times New Roman" pitchFamily="18" charset="0"/>
                        </a:rPr>
                        <a:t>.</a:t>
                      </a: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1125">
                <a:tc>
                  <a:txBody>
                    <a:bodyPr/>
                    <a:lstStyle/>
                    <a:p>
                      <a:pPr marR="40640" algn="ctr">
                        <a:lnSpc>
                          <a:spcPct val="100000"/>
                        </a:lnSpc>
                        <a:spcAft>
                          <a:spcPts val="0"/>
                        </a:spcAft>
                      </a:pPr>
                      <a:r>
                        <a:rPr lang="ru-RU" sz="1400" b="1" dirty="0" smtClean="0">
                          <a:effectLst/>
                          <a:latin typeface="Times New Roman" pitchFamily="18" charset="0"/>
                          <a:ea typeface="Calibri"/>
                          <a:cs typeface="Times New Roman" pitchFamily="18" charset="0"/>
                        </a:rPr>
                        <a:t>2</a:t>
                      </a:r>
                      <a:endParaRPr lang="ru-RU" sz="1400" b="1"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35" algn="just">
                        <a:lnSpc>
                          <a:spcPct val="100000"/>
                        </a:lnSpc>
                        <a:spcAft>
                          <a:spcPts val="0"/>
                        </a:spcAft>
                      </a:pPr>
                      <a:r>
                        <a:rPr lang="ru-RU" sz="1400" dirty="0" smtClean="0">
                          <a:effectLst/>
                          <a:latin typeface="Times New Roman" pitchFamily="18" charset="0"/>
                          <a:ea typeface="Calibri"/>
                          <a:cs typeface="Times New Roman" pitchFamily="18" charset="0"/>
                        </a:rPr>
                        <a:t>В целом лексические средства соответствуют заданному содержанию, однако имеются 4–5 ошибок в выборе слов и лексической сочетаемости, которые усложняют понимание текста. Часто повторяются одни и те же слова, не используются синонимы. </a:t>
                      </a:r>
                      <a:endParaRPr lang="ru-RU" sz="1400"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marR="40640" algn="ctr">
                        <a:lnSpc>
                          <a:spcPct val="100000"/>
                        </a:lnSpc>
                        <a:spcAft>
                          <a:spcPts val="0"/>
                        </a:spcAft>
                      </a:pPr>
                      <a:r>
                        <a:rPr lang="ru-RU" sz="1400" b="1" dirty="0" smtClean="0">
                          <a:effectLst/>
                          <a:latin typeface="Times New Roman" pitchFamily="18" charset="0"/>
                          <a:ea typeface="Calibri"/>
                          <a:cs typeface="Times New Roman" pitchFamily="18" charset="0"/>
                        </a:rPr>
                        <a:t>1</a:t>
                      </a:r>
                      <a:endParaRPr lang="ru-RU" sz="1400" b="1"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35" algn="just">
                        <a:lnSpc>
                          <a:spcPct val="100000"/>
                        </a:lnSpc>
                        <a:spcAft>
                          <a:spcPts val="0"/>
                        </a:spcAft>
                      </a:pPr>
                      <a:r>
                        <a:rPr lang="ru-RU" sz="1400" dirty="0" smtClean="0">
                          <a:effectLst/>
                          <a:latin typeface="Times New Roman" pitchFamily="18" charset="0"/>
                          <a:ea typeface="Calibri"/>
                          <a:cs typeface="Times New Roman" pitchFamily="18" charset="0"/>
                        </a:rPr>
                        <a:t>В целом лексические средства соответствуют заданному содержанию, однако имеются 6–8 ошибок в выборе слов и лексической сочетаемости, которые усложняют понимание текста. Используется только стандартная, однообразная лексика. Используемый словарный запас ограничен. </a:t>
                      </a:r>
                      <a:endParaRPr lang="ru-RU" sz="1400"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308">
                <a:tc>
                  <a:txBody>
                    <a:bodyPr/>
                    <a:lstStyle/>
                    <a:p>
                      <a:pPr marR="40640" algn="ctr">
                        <a:lnSpc>
                          <a:spcPct val="100000"/>
                        </a:lnSpc>
                        <a:spcAft>
                          <a:spcPts val="0"/>
                        </a:spcAft>
                      </a:pPr>
                      <a:r>
                        <a:rPr lang="ru-RU" sz="1400" b="1" dirty="0" smtClean="0">
                          <a:effectLst/>
                          <a:latin typeface="Times New Roman" pitchFamily="18" charset="0"/>
                          <a:ea typeface="Calibri"/>
                          <a:cs typeface="Times New Roman" pitchFamily="18" charset="0"/>
                        </a:rPr>
                        <a:t>0</a:t>
                      </a:r>
                      <a:endParaRPr lang="ru-RU" sz="1400" b="1"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algn="just">
                        <a:lnSpc>
                          <a:spcPct val="100000"/>
                        </a:lnSpc>
                        <a:spcAft>
                          <a:spcPts val="0"/>
                        </a:spcAft>
                      </a:pPr>
                      <a:r>
                        <a:rPr lang="ru-RU" sz="1400" dirty="0" smtClean="0">
                          <a:effectLst/>
                          <a:latin typeface="Times New Roman" pitchFamily="18" charset="0"/>
                          <a:ea typeface="Calibri"/>
                          <a:cs typeface="Times New Roman" pitchFamily="18" charset="0"/>
                        </a:rPr>
                        <a:t>Участник демонстрирует крайне ограниченный словарный запас, имеются многочисленные лексические ошибки (более 8), которые затрудняют понимание текста. </a:t>
                      </a:r>
                      <a:endParaRPr lang="ru-RU" sz="1400"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560263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9" name="Rectangle 1"/>
          <p:cNvSpPr>
            <a:spLocks noChangeArrowheads="1"/>
          </p:cNvSpPr>
          <p:nvPr/>
        </p:nvSpPr>
        <p:spPr bwMode="auto">
          <a:xfrm>
            <a:off x="1439863" y="25034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233720839"/>
              </p:ext>
            </p:extLst>
          </p:nvPr>
        </p:nvGraphicFramePr>
        <p:xfrm>
          <a:off x="1444303" y="997373"/>
          <a:ext cx="6336704" cy="4503214"/>
        </p:xfrm>
        <a:graphic>
          <a:graphicData uri="http://schemas.openxmlformats.org/drawingml/2006/table">
            <a:tbl>
              <a:tblPr firstRow="1" firstCol="1" bandRow="1"/>
              <a:tblGrid>
                <a:gridCol w="868535"/>
                <a:gridCol w="5468169"/>
              </a:tblGrid>
              <a:tr h="243470">
                <a:tc>
                  <a:txBody>
                    <a:bodyPr/>
                    <a:lstStyle/>
                    <a:p>
                      <a:pPr marR="39370" algn="ctr">
                        <a:lnSpc>
                          <a:spcPct val="100000"/>
                        </a:lnSpc>
                        <a:spcAft>
                          <a:spcPts val="0"/>
                        </a:spcAft>
                      </a:pPr>
                      <a:r>
                        <a:rPr lang="ru-RU" sz="1400" b="1" dirty="0">
                          <a:effectLst/>
                          <a:latin typeface="Times New Roman" pitchFamily="18" charset="0"/>
                          <a:ea typeface="Calibri"/>
                          <a:cs typeface="Times New Roman" pitchFamily="18" charset="0"/>
                        </a:rPr>
                        <a:t>Баллы </a:t>
                      </a:r>
                      <a:endParaRPr lang="ru-RU" sz="1400" dirty="0">
                        <a:effectLst/>
                        <a:latin typeface="Times New Roman" pitchFamily="18" charset="0"/>
                        <a:ea typeface="Calibri"/>
                        <a:cs typeface="Times New Roman" pitchFamily="18" charset="0"/>
                      </a:endParaRP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450215" algn="just">
                        <a:lnSpc>
                          <a:spcPct val="100000"/>
                        </a:lnSpc>
                        <a:spcAft>
                          <a:spcPts val="0"/>
                        </a:spcAft>
                      </a:pPr>
                      <a:r>
                        <a:rPr lang="ru-RU" sz="1400" b="1" dirty="0">
                          <a:effectLst/>
                          <a:latin typeface="Times New Roman" pitchFamily="18" charset="0"/>
                          <a:ea typeface="Calibri"/>
                          <a:cs typeface="Times New Roman" pitchFamily="18" charset="0"/>
                        </a:rPr>
                        <a:t>Грамматическое оформление: максимально – 5 баллов </a:t>
                      </a:r>
                      <a:endParaRPr lang="ru-RU" sz="1400" dirty="0">
                        <a:effectLst/>
                        <a:latin typeface="Times New Roman" pitchFamily="18" charset="0"/>
                        <a:ea typeface="Calibri"/>
                        <a:cs typeface="Times New Roman" pitchFamily="18" charset="0"/>
                      </a:endParaRP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740601">
                <a:tc>
                  <a:txBody>
                    <a:bodyPr/>
                    <a:lstStyle/>
                    <a:p>
                      <a:pPr marR="41275" algn="ctr">
                        <a:lnSpc>
                          <a:spcPct val="100000"/>
                        </a:lnSpc>
                        <a:spcAft>
                          <a:spcPts val="0"/>
                        </a:spcAft>
                      </a:pPr>
                      <a:r>
                        <a:rPr lang="ru-RU" sz="1400" b="1" dirty="0">
                          <a:effectLst/>
                          <a:latin typeface="Times New Roman" pitchFamily="18" charset="0"/>
                          <a:ea typeface="Calibri"/>
                          <a:cs typeface="Times New Roman" pitchFamily="18" charset="0"/>
                        </a:rPr>
                        <a:t>5 </a:t>
                      </a:r>
                      <a:endParaRPr lang="ru-RU" sz="1400" dirty="0">
                        <a:effectLst/>
                        <a:latin typeface="Times New Roman" pitchFamily="18" charset="0"/>
                        <a:ea typeface="Calibri"/>
                        <a:cs typeface="Times New Roman" pitchFamily="18" charset="0"/>
                      </a:endParaRP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2545" algn="just">
                        <a:lnSpc>
                          <a:spcPct val="100000"/>
                        </a:lnSpc>
                        <a:spcAft>
                          <a:spcPts val="0"/>
                        </a:spcAft>
                      </a:pPr>
                      <a:r>
                        <a:rPr lang="ru-RU" sz="1400">
                          <a:effectLst/>
                          <a:latin typeface="Times New Roman" pitchFamily="18" charset="0"/>
                          <a:ea typeface="Calibri"/>
                          <a:cs typeface="Times New Roman" pitchFamily="18" charset="0"/>
                        </a:rPr>
                        <a:t>Участник демонстрирует грамотное употребление грамматических структур в соответствии с коммуникативной задачей. Работа не имеет ошибок с точки зрения грамматического и стилистического оформления. </a:t>
                      </a: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4112">
                <a:tc>
                  <a:txBody>
                    <a:bodyPr/>
                    <a:lstStyle/>
                    <a:p>
                      <a:pPr marR="41275" algn="ctr">
                        <a:lnSpc>
                          <a:spcPct val="100000"/>
                        </a:lnSpc>
                        <a:spcAft>
                          <a:spcPts val="0"/>
                        </a:spcAft>
                      </a:pPr>
                      <a:r>
                        <a:rPr lang="ru-RU" sz="1400" b="1" dirty="0">
                          <a:effectLst/>
                          <a:latin typeface="Times New Roman" pitchFamily="18" charset="0"/>
                          <a:ea typeface="Calibri"/>
                          <a:cs typeface="Times New Roman" pitchFamily="18" charset="0"/>
                        </a:rPr>
                        <a:t>4 </a:t>
                      </a:r>
                      <a:endParaRPr lang="ru-RU" sz="1400" dirty="0">
                        <a:effectLst/>
                        <a:latin typeface="Times New Roman" pitchFamily="18" charset="0"/>
                        <a:ea typeface="Calibri"/>
                        <a:cs typeface="Times New Roman" pitchFamily="18" charset="0"/>
                      </a:endParaRP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860"/>
                        </a:spcAft>
                      </a:pPr>
                      <a:r>
                        <a:rPr lang="ru-RU" sz="1400" dirty="0">
                          <a:effectLst/>
                          <a:latin typeface="Times New Roman" pitchFamily="18" charset="0"/>
                          <a:ea typeface="Calibri"/>
                          <a:cs typeface="Times New Roman" pitchFamily="18" charset="0"/>
                        </a:rPr>
                        <a:t>Участник демонстрирует грамотное употребление грамматических структур </a:t>
                      </a:r>
                      <a:r>
                        <a:rPr lang="ru-RU" sz="1400" dirty="0" smtClean="0">
                          <a:effectLst/>
                          <a:latin typeface="Times New Roman" pitchFamily="18" charset="0"/>
                          <a:ea typeface="Calibri"/>
                          <a:cs typeface="Times New Roman" pitchFamily="18" charset="0"/>
                        </a:rPr>
                        <a:t>в </a:t>
                      </a:r>
                      <a:r>
                        <a:rPr lang="ru-RU" sz="1400" dirty="0">
                          <a:effectLst/>
                          <a:latin typeface="Times New Roman" pitchFamily="18" charset="0"/>
                          <a:ea typeface="Calibri"/>
                          <a:cs typeface="Times New Roman" pitchFamily="18" charset="0"/>
                        </a:rPr>
                        <a:t>соответствии 	с 	</a:t>
                      </a:r>
                      <a:r>
                        <a:rPr lang="ru-RU" sz="1400" dirty="0" smtClean="0">
                          <a:effectLst/>
                          <a:latin typeface="Times New Roman" pitchFamily="18" charset="0"/>
                          <a:ea typeface="Calibri"/>
                          <a:cs typeface="Times New Roman" pitchFamily="18" charset="0"/>
                        </a:rPr>
                        <a:t>коммуникативной</a:t>
                      </a:r>
                      <a:r>
                        <a:rPr lang="ru-RU" sz="1400" baseline="0" dirty="0" smtClean="0">
                          <a:effectLst/>
                          <a:latin typeface="Times New Roman" pitchFamily="18" charset="0"/>
                          <a:ea typeface="Calibri"/>
                          <a:cs typeface="Times New Roman" pitchFamily="18" charset="0"/>
                        </a:rPr>
                        <a:t> </a:t>
                      </a:r>
                      <a:r>
                        <a:rPr lang="ru-RU" sz="1400" dirty="0" smtClean="0">
                          <a:effectLst/>
                          <a:latin typeface="Times New Roman" pitchFamily="18" charset="0"/>
                          <a:ea typeface="Calibri"/>
                          <a:cs typeface="Times New Roman" pitchFamily="18" charset="0"/>
                        </a:rPr>
                        <a:t>задачей</a:t>
                      </a:r>
                      <a:r>
                        <a:rPr lang="ru-RU" sz="1400" dirty="0">
                          <a:effectLst/>
                          <a:latin typeface="Times New Roman" pitchFamily="18" charset="0"/>
                          <a:ea typeface="Calibri"/>
                          <a:cs typeface="Times New Roman" pitchFamily="18" charset="0"/>
                        </a:rPr>
                        <a:t>. 	</a:t>
                      </a:r>
                      <a:endParaRPr lang="ru-RU" sz="1400" dirty="0" smtClean="0">
                        <a:effectLst/>
                        <a:latin typeface="Times New Roman" pitchFamily="18" charset="0"/>
                        <a:ea typeface="Calibri"/>
                        <a:cs typeface="Times New Roman" pitchFamily="18" charset="0"/>
                      </a:endParaRPr>
                    </a:p>
                    <a:p>
                      <a:pPr algn="just">
                        <a:lnSpc>
                          <a:spcPct val="100000"/>
                        </a:lnSpc>
                        <a:spcAft>
                          <a:spcPts val="860"/>
                        </a:spcAft>
                      </a:pPr>
                      <a:r>
                        <a:rPr lang="ru-RU" sz="1400" dirty="0" smtClean="0">
                          <a:effectLst/>
                          <a:latin typeface="Times New Roman" pitchFamily="18" charset="0"/>
                          <a:ea typeface="Calibri"/>
                          <a:cs typeface="Times New Roman" pitchFamily="18" charset="0"/>
                        </a:rPr>
                        <a:t>Работа </a:t>
                      </a:r>
                      <a:r>
                        <a:rPr lang="ru-RU" sz="1400" dirty="0">
                          <a:effectLst/>
                          <a:latin typeface="Times New Roman" pitchFamily="18" charset="0"/>
                          <a:ea typeface="Calibri"/>
                          <a:cs typeface="Times New Roman" pitchFamily="18" charset="0"/>
                        </a:rPr>
                        <a:t>	имеет 	</a:t>
                      </a:r>
                      <a:r>
                        <a:rPr lang="ru-RU" sz="1400" b="1" dirty="0">
                          <a:effectLst/>
                          <a:latin typeface="Times New Roman" pitchFamily="18" charset="0"/>
                          <a:ea typeface="Calibri"/>
                          <a:cs typeface="Times New Roman" pitchFamily="18" charset="0"/>
                        </a:rPr>
                        <a:t>1–2</a:t>
                      </a:r>
                      <a:r>
                        <a:rPr lang="ru-RU" sz="1400" dirty="0">
                          <a:effectLst/>
                          <a:latin typeface="Times New Roman" pitchFamily="18" charset="0"/>
                          <a:ea typeface="Calibri"/>
                          <a:cs typeface="Times New Roman" pitchFamily="18" charset="0"/>
                        </a:rPr>
                        <a:t> </a:t>
                      </a:r>
                      <a:r>
                        <a:rPr lang="ru-RU" sz="1400" baseline="0" dirty="0" smtClean="0">
                          <a:effectLst/>
                          <a:latin typeface="Times New Roman" pitchFamily="18" charset="0"/>
                          <a:ea typeface="Calibri"/>
                          <a:cs typeface="Times New Roman" pitchFamily="18" charset="0"/>
                        </a:rPr>
                        <a:t> </a:t>
                      </a:r>
                      <a:r>
                        <a:rPr lang="ru-RU" sz="1400" dirty="0" smtClean="0">
                          <a:effectLst/>
                          <a:latin typeface="Times New Roman" pitchFamily="18" charset="0"/>
                          <a:ea typeface="Calibri"/>
                          <a:cs typeface="Times New Roman" pitchFamily="18" charset="0"/>
                        </a:rPr>
                        <a:t>грамматические </a:t>
                      </a:r>
                      <a:r>
                        <a:rPr lang="ru-RU" sz="1400" dirty="0">
                          <a:effectLst/>
                          <a:latin typeface="Times New Roman" pitchFamily="18" charset="0"/>
                          <a:ea typeface="Calibri"/>
                          <a:cs typeface="Times New Roman" pitchFamily="18" charset="0"/>
                        </a:rPr>
                        <a:t>ошибки либо стилистические неточности, не затрудняющие понимания текста.  </a:t>
                      </a: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5859">
                <a:tc>
                  <a:txBody>
                    <a:bodyPr/>
                    <a:lstStyle/>
                    <a:p>
                      <a:pPr marR="41275" algn="ctr">
                        <a:lnSpc>
                          <a:spcPct val="100000"/>
                        </a:lnSpc>
                        <a:spcAft>
                          <a:spcPts val="0"/>
                        </a:spcAft>
                      </a:pPr>
                      <a:r>
                        <a:rPr lang="ru-RU" sz="1400" b="1" dirty="0">
                          <a:effectLst/>
                          <a:latin typeface="Times New Roman" pitchFamily="18" charset="0"/>
                          <a:ea typeface="Calibri"/>
                          <a:cs typeface="Times New Roman" pitchFamily="18" charset="0"/>
                        </a:rPr>
                        <a:t>3 </a:t>
                      </a:r>
                      <a:endParaRPr lang="ru-RU" sz="1400" dirty="0">
                        <a:effectLst/>
                        <a:latin typeface="Times New Roman" pitchFamily="18" charset="0"/>
                        <a:ea typeface="Calibri"/>
                        <a:cs typeface="Times New Roman" pitchFamily="18" charset="0"/>
                      </a:endParaRP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830" algn="just">
                        <a:lnSpc>
                          <a:spcPct val="100000"/>
                        </a:lnSpc>
                        <a:spcAft>
                          <a:spcPts val="0"/>
                        </a:spcAft>
                      </a:pPr>
                      <a:r>
                        <a:rPr lang="ru-RU" sz="1400">
                          <a:effectLst/>
                          <a:latin typeface="Times New Roman" pitchFamily="18" charset="0"/>
                          <a:ea typeface="Calibri"/>
                          <a:cs typeface="Times New Roman" pitchFamily="18" charset="0"/>
                        </a:rPr>
                        <a:t>Участник демонстрирует корректное употребление грамматических структур в соответствии с коммуникативной задачей. Работа имеет </a:t>
                      </a:r>
                      <a:r>
                        <a:rPr lang="ru-RU" sz="1400" b="1">
                          <a:effectLst/>
                          <a:latin typeface="Times New Roman" pitchFamily="18" charset="0"/>
                          <a:ea typeface="Calibri"/>
                          <a:cs typeface="Times New Roman" pitchFamily="18" charset="0"/>
                        </a:rPr>
                        <a:t>3 </a:t>
                      </a:r>
                      <a:r>
                        <a:rPr lang="ru-RU" sz="1400">
                          <a:effectLst/>
                          <a:latin typeface="Times New Roman" pitchFamily="18" charset="0"/>
                          <a:ea typeface="Calibri"/>
                          <a:cs typeface="Times New Roman" pitchFamily="18" charset="0"/>
                        </a:rPr>
                        <a:t>грамматические ошибки, не затрудняющие понимания текста, либо </a:t>
                      </a:r>
                      <a:r>
                        <a:rPr lang="ru-RU" sz="1400" b="1">
                          <a:effectLst/>
                          <a:latin typeface="Times New Roman" pitchFamily="18" charset="0"/>
                          <a:ea typeface="Calibri"/>
                          <a:cs typeface="Times New Roman" pitchFamily="18" charset="0"/>
                        </a:rPr>
                        <a:t>3</a:t>
                      </a:r>
                      <a:r>
                        <a:rPr lang="ru-RU" sz="1400">
                          <a:effectLst/>
                          <a:latin typeface="Times New Roman" pitchFamily="18" charset="0"/>
                          <a:ea typeface="Calibri"/>
                          <a:cs typeface="Times New Roman" pitchFamily="18" charset="0"/>
                        </a:rPr>
                        <a:t> стилистические неточности.  </a:t>
                      </a: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0833">
                <a:tc>
                  <a:txBody>
                    <a:bodyPr/>
                    <a:lstStyle/>
                    <a:p>
                      <a:pPr marR="41275" algn="ctr">
                        <a:lnSpc>
                          <a:spcPct val="100000"/>
                        </a:lnSpc>
                        <a:spcAft>
                          <a:spcPts val="0"/>
                        </a:spcAft>
                      </a:pPr>
                      <a:r>
                        <a:rPr lang="ru-RU" sz="1400" b="1" dirty="0">
                          <a:effectLst/>
                          <a:latin typeface="Times New Roman" pitchFamily="18" charset="0"/>
                          <a:ea typeface="Calibri"/>
                          <a:cs typeface="Times New Roman" pitchFamily="18" charset="0"/>
                        </a:rPr>
                        <a:t>2 </a:t>
                      </a:r>
                      <a:endParaRPr lang="ru-RU" sz="1400" dirty="0">
                        <a:effectLst/>
                        <a:latin typeface="Times New Roman" pitchFamily="18" charset="0"/>
                        <a:ea typeface="Calibri"/>
                        <a:cs typeface="Times New Roman" pitchFamily="18" charset="0"/>
                      </a:endParaRP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1400">
                          <a:effectLst/>
                          <a:latin typeface="Times New Roman" pitchFamily="18" charset="0"/>
                          <a:ea typeface="Calibri"/>
                          <a:cs typeface="Times New Roman" pitchFamily="18" charset="0"/>
                        </a:rPr>
                        <a:t>Работа имеет </a:t>
                      </a:r>
                      <a:r>
                        <a:rPr lang="ru-RU" sz="1400" b="1">
                          <a:effectLst/>
                          <a:latin typeface="Times New Roman" pitchFamily="18" charset="0"/>
                          <a:ea typeface="Calibri"/>
                          <a:cs typeface="Times New Roman" pitchFamily="18" charset="0"/>
                        </a:rPr>
                        <a:t>4–5</a:t>
                      </a:r>
                      <a:r>
                        <a:rPr lang="ru-RU" sz="1400">
                          <a:effectLst/>
                          <a:latin typeface="Times New Roman" pitchFamily="18" charset="0"/>
                          <a:ea typeface="Calibri"/>
                          <a:cs typeface="Times New Roman" pitchFamily="18" charset="0"/>
                        </a:rPr>
                        <a:t> грамматических (стилистических) ошибок, в том числе грубых, нарушающих понимание текста.  </a:t>
                      </a: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761">
                <a:tc>
                  <a:txBody>
                    <a:bodyPr/>
                    <a:lstStyle/>
                    <a:p>
                      <a:pPr marR="41275" algn="ctr">
                        <a:lnSpc>
                          <a:spcPct val="100000"/>
                        </a:lnSpc>
                        <a:spcAft>
                          <a:spcPts val="0"/>
                        </a:spcAft>
                      </a:pPr>
                      <a:r>
                        <a:rPr lang="ru-RU" sz="1400" b="1" dirty="0">
                          <a:effectLst/>
                          <a:latin typeface="Times New Roman" pitchFamily="18" charset="0"/>
                          <a:ea typeface="Calibri"/>
                          <a:cs typeface="Times New Roman" pitchFamily="18" charset="0"/>
                        </a:rPr>
                        <a:t>1 </a:t>
                      </a:r>
                      <a:endParaRPr lang="ru-RU" sz="1400" dirty="0">
                        <a:effectLst/>
                        <a:latin typeface="Times New Roman" pitchFamily="18" charset="0"/>
                        <a:ea typeface="Calibri"/>
                        <a:cs typeface="Times New Roman" pitchFamily="18" charset="0"/>
                      </a:endParaRP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1400">
                          <a:effectLst/>
                          <a:latin typeface="Times New Roman" pitchFamily="18" charset="0"/>
                          <a:ea typeface="Calibri"/>
                          <a:cs typeface="Times New Roman" pitchFamily="18" charset="0"/>
                        </a:rPr>
                        <a:t>Работа имеет </a:t>
                      </a:r>
                      <a:r>
                        <a:rPr lang="ru-RU" sz="1400" b="1">
                          <a:effectLst/>
                          <a:latin typeface="Times New Roman" pitchFamily="18" charset="0"/>
                          <a:ea typeface="Calibri"/>
                          <a:cs typeface="Times New Roman" pitchFamily="18" charset="0"/>
                        </a:rPr>
                        <a:t>6–8</a:t>
                      </a:r>
                      <a:r>
                        <a:rPr lang="ru-RU" sz="1400">
                          <a:effectLst/>
                          <a:latin typeface="Times New Roman" pitchFamily="18" charset="0"/>
                          <a:ea typeface="Calibri"/>
                          <a:cs typeface="Times New Roman" pitchFamily="18" charset="0"/>
                        </a:rPr>
                        <a:t> грамматических (стилистических) ошибок, в том числе грубых, нарушающих понимания текста.  </a:t>
                      </a: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246">
                <a:tc>
                  <a:txBody>
                    <a:bodyPr/>
                    <a:lstStyle/>
                    <a:p>
                      <a:pPr marR="41275" algn="ctr">
                        <a:lnSpc>
                          <a:spcPct val="100000"/>
                        </a:lnSpc>
                        <a:spcAft>
                          <a:spcPts val="0"/>
                        </a:spcAft>
                      </a:pPr>
                      <a:r>
                        <a:rPr lang="ru-RU" sz="1400" b="1" dirty="0">
                          <a:effectLst/>
                          <a:latin typeface="Times New Roman" pitchFamily="18" charset="0"/>
                          <a:ea typeface="Calibri"/>
                          <a:cs typeface="Times New Roman" pitchFamily="18" charset="0"/>
                        </a:rPr>
                        <a:t>0 </a:t>
                      </a:r>
                      <a:endParaRPr lang="ru-RU" sz="1400" dirty="0">
                        <a:effectLst/>
                        <a:latin typeface="Times New Roman" pitchFamily="18" charset="0"/>
                        <a:ea typeface="Calibri"/>
                        <a:cs typeface="Times New Roman" pitchFamily="18" charset="0"/>
                      </a:endParaRP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1400" dirty="0">
                          <a:effectLst/>
                          <a:latin typeface="Times New Roman" pitchFamily="18" charset="0"/>
                          <a:ea typeface="Calibri"/>
                          <a:cs typeface="Times New Roman" pitchFamily="18" charset="0"/>
                        </a:rPr>
                        <a:t>Работа имеет многочисленные грамматические (стилистические) ошибки (</a:t>
                      </a:r>
                      <a:r>
                        <a:rPr lang="ru-RU" sz="1400" b="1" dirty="0">
                          <a:effectLst/>
                          <a:latin typeface="Times New Roman" pitchFamily="18" charset="0"/>
                          <a:ea typeface="Calibri"/>
                          <a:cs typeface="Times New Roman" pitchFamily="18" charset="0"/>
                        </a:rPr>
                        <a:t>более 8</a:t>
                      </a:r>
                      <a:r>
                        <a:rPr lang="ru-RU" sz="1400" dirty="0">
                          <a:effectLst/>
                          <a:latin typeface="Times New Roman" pitchFamily="18" charset="0"/>
                          <a:ea typeface="Calibri"/>
                          <a:cs typeface="Times New Roman" pitchFamily="18" charset="0"/>
                        </a:rPr>
                        <a:t>), которые затрудняют понимание текста.  </a:t>
                      </a: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880251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9" name="Rectangle 1"/>
          <p:cNvSpPr>
            <a:spLocks noChangeArrowheads="1"/>
          </p:cNvSpPr>
          <p:nvPr/>
        </p:nvSpPr>
        <p:spPr bwMode="auto">
          <a:xfrm>
            <a:off x="1439863" y="25034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292712904"/>
              </p:ext>
            </p:extLst>
          </p:nvPr>
        </p:nvGraphicFramePr>
        <p:xfrm>
          <a:off x="1440180" y="1627825"/>
          <a:ext cx="6263640" cy="3547110"/>
        </p:xfrm>
        <a:graphic>
          <a:graphicData uri="http://schemas.openxmlformats.org/drawingml/2006/table">
            <a:tbl>
              <a:tblPr firstRow="1" firstCol="1" bandRow="1"/>
              <a:tblGrid>
                <a:gridCol w="858520"/>
                <a:gridCol w="5405120"/>
              </a:tblGrid>
              <a:tr h="551180">
                <a:tc>
                  <a:txBody>
                    <a:bodyPr/>
                    <a:lstStyle/>
                    <a:p>
                      <a:pPr marR="39370" algn="ctr">
                        <a:lnSpc>
                          <a:spcPct val="100000"/>
                        </a:lnSpc>
                        <a:spcAft>
                          <a:spcPts val="0"/>
                        </a:spcAft>
                      </a:pPr>
                      <a:r>
                        <a:rPr lang="ru-RU" sz="1400" b="1" dirty="0">
                          <a:effectLst/>
                          <a:latin typeface="Times New Roman" pitchFamily="18" charset="0"/>
                          <a:ea typeface="Calibri"/>
                          <a:cs typeface="Times New Roman" pitchFamily="18" charset="0"/>
                        </a:rPr>
                        <a:t>Баллы </a:t>
                      </a:r>
                      <a:endParaRPr lang="ru-RU" sz="1400" dirty="0">
                        <a:effectLst/>
                        <a:latin typeface="Times New Roman" pitchFamily="18" charset="0"/>
                        <a:ea typeface="Calibri"/>
                        <a:cs typeface="Times New Roman" pitchFamily="18" charset="0"/>
                      </a:endParaRP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450215" algn="just">
                        <a:lnSpc>
                          <a:spcPct val="100000"/>
                        </a:lnSpc>
                        <a:spcAft>
                          <a:spcPts val="0"/>
                        </a:spcAft>
                      </a:pPr>
                      <a:r>
                        <a:rPr lang="ru-RU" sz="1400" b="1" dirty="0">
                          <a:effectLst/>
                          <a:latin typeface="Times New Roman" pitchFamily="18" charset="0"/>
                          <a:ea typeface="Calibri"/>
                          <a:cs typeface="Times New Roman" pitchFamily="18" charset="0"/>
                        </a:rPr>
                        <a:t>Орфография: максимально – 4 балла </a:t>
                      </a:r>
                      <a:endParaRPr lang="ru-RU" sz="1400" dirty="0">
                        <a:effectLst/>
                        <a:latin typeface="Times New Roman" pitchFamily="18" charset="0"/>
                        <a:ea typeface="Calibri"/>
                        <a:cs typeface="Times New Roman" pitchFamily="18" charset="0"/>
                      </a:endParaRP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67970">
                <a:tc>
                  <a:txBody>
                    <a:bodyPr/>
                    <a:lstStyle/>
                    <a:p>
                      <a:pPr marR="41275" algn="ctr">
                        <a:lnSpc>
                          <a:spcPct val="100000"/>
                        </a:lnSpc>
                        <a:spcAft>
                          <a:spcPts val="0"/>
                        </a:spcAft>
                      </a:pPr>
                      <a:r>
                        <a:rPr lang="ru-RU" sz="1400" b="1">
                          <a:effectLst/>
                          <a:latin typeface="Times New Roman" pitchFamily="18" charset="0"/>
                          <a:ea typeface="Calibri"/>
                          <a:cs typeface="Times New Roman" pitchFamily="18" charset="0"/>
                        </a:rPr>
                        <a:t>4 </a:t>
                      </a:r>
                      <a:endParaRPr lang="ru-RU" sz="1400">
                        <a:effectLst/>
                        <a:latin typeface="Times New Roman" pitchFamily="18" charset="0"/>
                        <a:ea typeface="Calibri"/>
                        <a:cs typeface="Times New Roman" pitchFamily="18" charset="0"/>
                      </a:endParaRP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790"/>
                        </a:spcAft>
                      </a:pPr>
                      <a:r>
                        <a:rPr lang="ru-RU" sz="1400">
                          <a:effectLst/>
                          <a:latin typeface="Times New Roman" pitchFamily="18" charset="0"/>
                          <a:ea typeface="Calibri"/>
                          <a:cs typeface="Times New Roman" pitchFamily="18" charset="0"/>
                        </a:rPr>
                        <a:t>Участник демонстрирует грамотное владение навыками орфографии. Работа не имеет ошибок с точки зрения правописания. </a:t>
                      </a:r>
                    </a:p>
                    <a:p>
                      <a:pPr algn="just">
                        <a:lnSpc>
                          <a:spcPct val="100000"/>
                        </a:lnSpc>
                        <a:spcAft>
                          <a:spcPts val="0"/>
                        </a:spcAft>
                      </a:pPr>
                      <a:r>
                        <a:rPr lang="ru-RU" sz="1400">
                          <a:effectLst/>
                          <a:latin typeface="Times New Roman" pitchFamily="18" charset="0"/>
                          <a:ea typeface="Calibri"/>
                          <a:cs typeface="Times New Roman" pitchFamily="18" charset="0"/>
                        </a:rPr>
                        <a:t>Допустима </a:t>
                      </a:r>
                      <a:r>
                        <a:rPr lang="ru-RU" sz="1400" b="1">
                          <a:effectLst/>
                          <a:latin typeface="Times New Roman" pitchFamily="18" charset="0"/>
                          <a:ea typeface="Calibri"/>
                          <a:cs typeface="Times New Roman" pitchFamily="18" charset="0"/>
                        </a:rPr>
                        <a:t>1 </a:t>
                      </a:r>
                      <a:r>
                        <a:rPr lang="ru-RU" sz="1400">
                          <a:effectLst/>
                          <a:latin typeface="Times New Roman" pitchFamily="18" charset="0"/>
                          <a:ea typeface="Calibri"/>
                          <a:cs typeface="Times New Roman" pitchFamily="18" charset="0"/>
                        </a:rPr>
                        <a:t>орфографическая ошибка, не нарушающая понимания текста.</a:t>
                      </a: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9240">
                <a:tc>
                  <a:txBody>
                    <a:bodyPr/>
                    <a:lstStyle/>
                    <a:p>
                      <a:pPr marR="39370" algn="ctr">
                        <a:lnSpc>
                          <a:spcPct val="100000"/>
                        </a:lnSpc>
                        <a:spcAft>
                          <a:spcPts val="0"/>
                        </a:spcAft>
                      </a:pPr>
                      <a:r>
                        <a:rPr lang="ru-RU" sz="1400" b="1">
                          <a:effectLst/>
                          <a:latin typeface="Times New Roman" pitchFamily="18" charset="0"/>
                          <a:ea typeface="Calibri"/>
                          <a:cs typeface="Times New Roman" pitchFamily="18" charset="0"/>
                        </a:rPr>
                        <a:t>3 </a:t>
                      </a:r>
                      <a:endParaRPr lang="ru-RU" sz="1400">
                        <a:effectLst/>
                        <a:latin typeface="Times New Roman" pitchFamily="18" charset="0"/>
                        <a:ea typeface="Calibri"/>
                        <a:cs typeface="Times New Roman" pitchFamily="18" charset="0"/>
                      </a:endParaRP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1400" dirty="0">
                          <a:effectLst/>
                          <a:latin typeface="Times New Roman" pitchFamily="18" charset="0"/>
                          <a:ea typeface="Calibri"/>
                          <a:cs typeface="Times New Roman" pitchFamily="18" charset="0"/>
                        </a:rPr>
                        <a:t>Участник демонстрирует грамотное владение навыками орфографии. В работе имеется </a:t>
                      </a:r>
                      <a:r>
                        <a:rPr lang="ru-RU" sz="1400" b="1" dirty="0">
                          <a:effectLst/>
                          <a:latin typeface="Times New Roman" pitchFamily="18" charset="0"/>
                          <a:ea typeface="Calibri"/>
                          <a:cs typeface="Times New Roman" pitchFamily="18" charset="0"/>
                        </a:rPr>
                        <a:t>не более 3 </a:t>
                      </a:r>
                      <a:r>
                        <a:rPr lang="ru-RU" sz="1400" dirty="0">
                          <a:effectLst/>
                          <a:latin typeface="Times New Roman" pitchFamily="18" charset="0"/>
                          <a:ea typeface="Calibri"/>
                          <a:cs typeface="Times New Roman" pitchFamily="18" charset="0"/>
                        </a:rPr>
                        <a:t>ошибок в правописании. </a:t>
                      </a: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130">
                <a:tc>
                  <a:txBody>
                    <a:bodyPr/>
                    <a:lstStyle/>
                    <a:p>
                      <a:pPr marR="39370" algn="ctr">
                        <a:lnSpc>
                          <a:spcPct val="100000"/>
                        </a:lnSpc>
                        <a:spcAft>
                          <a:spcPts val="0"/>
                        </a:spcAft>
                      </a:pPr>
                      <a:r>
                        <a:rPr lang="ru-RU" sz="1400" b="1">
                          <a:effectLst/>
                          <a:latin typeface="Times New Roman" pitchFamily="18" charset="0"/>
                          <a:ea typeface="Calibri"/>
                          <a:cs typeface="Times New Roman" pitchFamily="18" charset="0"/>
                        </a:rPr>
                        <a:t>2 </a:t>
                      </a:r>
                      <a:endParaRPr lang="ru-RU" sz="1400">
                        <a:effectLst/>
                        <a:latin typeface="Times New Roman" pitchFamily="18" charset="0"/>
                        <a:ea typeface="Calibri"/>
                        <a:cs typeface="Times New Roman" pitchFamily="18" charset="0"/>
                      </a:endParaRP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1400" dirty="0">
                          <a:effectLst/>
                          <a:latin typeface="Times New Roman" pitchFamily="18" charset="0"/>
                          <a:ea typeface="Calibri"/>
                          <a:cs typeface="Times New Roman" pitchFamily="18" charset="0"/>
                        </a:rPr>
                        <a:t>Участник владеет навыками орфографии. Но в работе имеется </a:t>
                      </a:r>
                      <a:r>
                        <a:rPr lang="ru-RU" sz="1400" b="1" dirty="0">
                          <a:effectLst/>
                          <a:latin typeface="Times New Roman" pitchFamily="18" charset="0"/>
                          <a:ea typeface="Calibri"/>
                          <a:cs typeface="Times New Roman" pitchFamily="18" charset="0"/>
                        </a:rPr>
                        <a:t>4–5 </a:t>
                      </a:r>
                      <a:r>
                        <a:rPr lang="ru-RU" sz="1400" dirty="0">
                          <a:effectLst/>
                          <a:latin typeface="Times New Roman" pitchFamily="18" charset="0"/>
                          <a:ea typeface="Calibri"/>
                          <a:cs typeface="Times New Roman" pitchFamily="18" charset="0"/>
                        </a:rPr>
                        <a:t>ошибки</a:t>
                      </a:r>
                      <a:r>
                        <a:rPr lang="ru-RU" sz="1400" b="1" dirty="0">
                          <a:effectLst/>
                          <a:latin typeface="Times New Roman" pitchFamily="18" charset="0"/>
                          <a:ea typeface="Calibri"/>
                          <a:cs typeface="Times New Roman" pitchFamily="18" charset="0"/>
                        </a:rPr>
                        <a:t> </a:t>
                      </a:r>
                      <a:r>
                        <a:rPr lang="ru-RU" sz="1400" dirty="0">
                          <a:effectLst/>
                          <a:latin typeface="Times New Roman" pitchFamily="18" charset="0"/>
                          <a:ea typeface="Calibri"/>
                          <a:cs typeface="Times New Roman" pitchFamily="18" charset="0"/>
                        </a:rPr>
                        <a:t>в правописании. </a:t>
                      </a: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130">
                <a:tc>
                  <a:txBody>
                    <a:bodyPr/>
                    <a:lstStyle/>
                    <a:p>
                      <a:pPr marR="39370" algn="ctr">
                        <a:lnSpc>
                          <a:spcPct val="100000"/>
                        </a:lnSpc>
                        <a:spcAft>
                          <a:spcPts val="0"/>
                        </a:spcAft>
                      </a:pPr>
                      <a:r>
                        <a:rPr lang="ru-RU" sz="1400" b="1">
                          <a:effectLst/>
                          <a:latin typeface="Times New Roman" pitchFamily="18" charset="0"/>
                          <a:ea typeface="Calibri"/>
                          <a:cs typeface="Times New Roman" pitchFamily="18" charset="0"/>
                        </a:rPr>
                        <a:t>1 </a:t>
                      </a:r>
                      <a:endParaRPr lang="ru-RU" sz="1400">
                        <a:effectLst/>
                        <a:latin typeface="Times New Roman" pitchFamily="18" charset="0"/>
                        <a:ea typeface="Calibri"/>
                        <a:cs typeface="Times New Roman" pitchFamily="18" charset="0"/>
                      </a:endParaRP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1400">
                          <a:effectLst/>
                          <a:latin typeface="Times New Roman" pitchFamily="18" charset="0"/>
                          <a:ea typeface="Calibri"/>
                          <a:cs typeface="Times New Roman" pitchFamily="18" charset="0"/>
                        </a:rPr>
                        <a:t>В работе имеется </a:t>
                      </a:r>
                      <a:r>
                        <a:rPr lang="ru-RU" sz="1400" b="1">
                          <a:effectLst/>
                          <a:latin typeface="Times New Roman" pitchFamily="18" charset="0"/>
                          <a:ea typeface="Calibri"/>
                          <a:cs typeface="Times New Roman" pitchFamily="18" charset="0"/>
                        </a:rPr>
                        <a:t>6–8 </a:t>
                      </a:r>
                      <a:r>
                        <a:rPr lang="ru-RU" sz="1400">
                          <a:effectLst/>
                          <a:latin typeface="Times New Roman" pitchFamily="18" charset="0"/>
                          <a:ea typeface="Calibri"/>
                          <a:cs typeface="Times New Roman" pitchFamily="18" charset="0"/>
                        </a:rPr>
                        <a:t>ошибок в правописании. </a:t>
                      </a: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130">
                <a:tc>
                  <a:txBody>
                    <a:bodyPr/>
                    <a:lstStyle/>
                    <a:p>
                      <a:pPr marR="39370" algn="ctr">
                        <a:lnSpc>
                          <a:spcPct val="100000"/>
                        </a:lnSpc>
                        <a:spcAft>
                          <a:spcPts val="0"/>
                        </a:spcAft>
                      </a:pPr>
                      <a:r>
                        <a:rPr lang="ru-RU" sz="1400" b="1" dirty="0">
                          <a:effectLst/>
                          <a:latin typeface="Times New Roman" pitchFamily="18" charset="0"/>
                          <a:ea typeface="Calibri"/>
                          <a:cs typeface="Times New Roman" pitchFamily="18" charset="0"/>
                        </a:rPr>
                        <a:t>0 </a:t>
                      </a:r>
                      <a:endParaRPr lang="ru-RU" sz="1400" dirty="0">
                        <a:effectLst/>
                        <a:latin typeface="Times New Roman" pitchFamily="18" charset="0"/>
                        <a:ea typeface="Calibri"/>
                        <a:cs typeface="Times New Roman" pitchFamily="18" charset="0"/>
                      </a:endParaRP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1400" dirty="0">
                          <a:effectLst/>
                          <a:latin typeface="Times New Roman" pitchFamily="18" charset="0"/>
                          <a:ea typeface="Calibri"/>
                          <a:cs typeface="Times New Roman" pitchFamily="18" charset="0"/>
                        </a:rPr>
                        <a:t>В работе имеется</a:t>
                      </a:r>
                      <a:r>
                        <a:rPr lang="ru-RU" sz="1400" b="1" dirty="0">
                          <a:effectLst/>
                          <a:latin typeface="Times New Roman" pitchFamily="18" charset="0"/>
                          <a:ea typeface="Calibri"/>
                          <a:cs typeface="Times New Roman" pitchFamily="18" charset="0"/>
                        </a:rPr>
                        <a:t> более 8 </a:t>
                      </a:r>
                      <a:r>
                        <a:rPr lang="ru-RU" sz="1400" dirty="0">
                          <a:effectLst/>
                          <a:latin typeface="Times New Roman" pitchFamily="18" charset="0"/>
                          <a:ea typeface="Calibri"/>
                          <a:cs typeface="Times New Roman" pitchFamily="18" charset="0"/>
                        </a:rPr>
                        <a:t>ошибок в правописании. </a:t>
                      </a: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827721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pic>
        <p:nvPicPr>
          <p:cNvPr id="5" name="Picture 4" descr="http://gaufschool.omsk.eduru.ru/media/2019/12/17/1265161016/image001.jpg"/>
          <p:cNvPicPr>
            <a:picLocks noChangeAspect="1" noChangeArrowheads="1"/>
          </p:cNvPicPr>
          <p:nvPr/>
        </p:nvPicPr>
        <p:blipFill>
          <a:blip r:embed="rId3" cstate="print"/>
          <a:srcRect/>
          <a:stretch>
            <a:fillRect/>
          </a:stretch>
        </p:blipFill>
        <p:spPr bwMode="auto">
          <a:xfrm>
            <a:off x="323528" y="1988840"/>
            <a:ext cx="4104456" cy="4104456"/>
          </a:xfrm>
          <a:prstGeom prst="rect">
            <a:avLst/>
          </a:prstGeom>
          <a:noFill/>
        </p:spPr>
      </p:pic>
      <p:sp>
        <p:nvSpPr>
          <p:cNvPr id="6" name="Заголовок 5"/>
          <p:cNvSpPr>
            <a:spLocks noGrp="1"/>
          </p:cNvSpPr>
          <p:nvPr>
            <p:ph type="title"/>
          </p:nvPr>
        </p:nvSpPr>
        <p:spPr>
          <a:xfrm>
            <a:off x="4597152" y="1700808"/>
            <a:ext cx="4546848" cy="3456384"/>
          </a:xfrm>
        </p:spPr>
        <p:txBody>
          <a:bodyPr/>
          <a:lstStyle/>
          <a:p>
            <a:r>
              <a:rPr lang="ru-RU" dirty="0" smtClean="0"/>
              <a:t>Муниципальный этап</a:t>
            </a:r>
            <a:br>
              <a:rPr lang="ru-RU" dirty="0" smtClean="0"/>
            </a:br>
            <a:r>
              <a:rPr lang="ru-RU" dirty="0" smtClean="0"/>
              <a:t>Устный тур</a:t>
            </a:r>
            <a:br>
              <a:rPr lang="ru-RU" dirty="0" smtClean="0"/>
            </a:br>
            <a:r>
              <a:rPr lang="ru-RU" dirty="0" smtClean="0"/>
              <a:t>9-11 класс</a:t>
            </a:r>
            <a:endParaRPr lang="ru-RU" dirty="0"/>
          </a:p>
        </p:txBody>
      </p:sp>
      <p:sp>
        <p:nvSpPr>
          <p:cNvPr id="7" name="Заголовок 5"/>
          <p:cNvSpPr txBox="1">
            <a:spLocks/>
          </p:cNvSpPr>
          <p:nvPr/>
        </p:nvSpPr>
        <p:spPr>
          <a:xfrm>
            <a:off x="323528" y="332656"/>
            <a:ext cx="8496944" cy="1152128"/>
          </a:xfrm>
          <a:prstGeom prst="rect">
            <a:avLst/>
          </a:prstGeom>
        </p:spPr>
        <p:txBody>
          <a:bodyPr vert="horz" lIns="91440" tIns="45720" rIns="91440" bIns="45720" rtlCol="0" anchor="ctr">
            <a:normAutofit fontScale="77500" lnSpcReduction="20000"/>
          </a:bodyPr>
          <a:lstStyle/>
          <a:p>
            <a:pPr lvl="0" algn="ctr">
              <a:spcBef>
                <a:spcPct val="0"/>
              </a:spcBef>
            </a:pPr>
            <a:r>
              <a:rPr lang="ru-RU" sz="4600" b="1" dirty="0" smtClean="0">
                <a:latin typeface="Times New Roman" pitchFamily="18" charset="0"/>
                <a:ea typeface="+mj-ea"/>
                <a:cs typeface="Times New Roman" pitchFamily="18" charset="0"/>
              </a:rPr>
              <a:t>Всероссийская олимпиада школьников </a:t>
            </a:r>
          </a:p>
          <a:p>
            <a:pPr lvl="0" algn="ctr">
              <a:spcBef>
                <a:spcPct val="0"/>
              </a:spcBef>
            </a:pPr>
            <a:r>
              <a:rPr lang="ru-RU" sz="4600" b="1" dirty="0" smtClean="0">
                <a:latin typeface="Times New Roman" pitchFamily="18" charset="0"/>
                <a:ea typeface="+mj-ea"/>
                <a:cs typeface="Times New Roman" pitchFamily="18" charset="0"/>
              </a:rPr>
              <a:t>по испанскому языку</a:t>
            </a:r>
            <a:endParaRPr kumimoji="0" lang="ru-RU" sz="46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38559254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9" name="Rectangle 1"/>
          <p:cNvSpPr>
            <a:spLocks noChangeArrowheads="1"/>
          </p:cNvSpPr>
          <p:nvPr/>
        </p:nvSpPr>
        <p:spPr bwMode="auto">
          <a:xfrm>
            <a:off x="1439863" y="25034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898125001"/>
              </p:ext>
            </p:extLst>
          </p:nvPr>
        </p:nvGraphicFramePr>
        <p:xfrm>
          <a:off x="1007604" y="414943"/>
          <a:ext cx="7128792" cy="6035040"/>
        </p:xfrm>
        <a:graphic>
          <a:graphicData uri="http://schemas.openxmlformats.org/drawingml/2006/table">
            <a:tbl>
              <a:tblPr firstRow="1" firstCol="1" lastRow="1" lastCol="1" bandRow="1" bandCol="1"/>
              <a:tblGrid>
                <a:gridCol w="690069"/>
                <a:gridCol w="6438723"/>
              </a:tblGrid>
              <a:tr h="170545">
                <a:tc>
                  <a:txBody>
                    <a:bodyPr/>
                    <a:lstStyle/>
                    <a:p>
                      <a:pPr algn="ctr">
                        <a:lnSpc>
                          <a:spcPct val="150000"/>
                        </a:lnSpc>
                        <a:spcAft>
                          <a:spcPts val="0"/>
                        </a:spcAft>
                      </a:pPr>
                      <a:r>
                        <a:rPr lang="ru-RU" sz="1200" b="1" dirty="0">
                          <a:effectLst/>
                          <a:latin typeface="Times New Roman"/>
                          <a:ea typeface="Calibri"/>
                          <a:cs typeface="Times New Roman"/>
                        </a:rPr>
                        <a:t>Баллы</a:t>
                      </a:r>
                      <a:endParaRPr lang="ru-RU" sz="1200" dirty="0">
                        <a:effectLst/>
                        <a:latin typeface="Calibri"/>
                        <a:ea typeface="Calibri"/>
                        <a:cs typeface="Times New Roman"/>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Aft>
                          <a:spcPts val="0"/>
                        </a:spcAft>
                      </a:pPr>
                      <a:r>
                        <a:rPr lang="ru-RU" sz="1200" b="1" dirty="0">
                          <a:effectLst/>
                          <a:latin typeface="Times New Roman"/>
                          <a:ea typeface="Calibri"/>
                          <a:cs typeface="Times New Roman"/>
                        </a:rPr>
                        <a:t>Убедительность, наглядность  изложения</a:t>
                      </a:r>
                      <a:endParaRPr lang="ru-RU" sz="1200" dirty="0">
                        <a:effectLst/>
                        <a:latin typeface="Calibri"/>
                        <a:ea typeface="Calibri"/>
                        <a:cs typeface="Times New Roman"/>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341091">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5</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dirty="0">
                          <a:effectLst/>
                          <a:latin typeface="Times New Roman" pitchFamily="18" charset="0"/>
                          <a:ea typeface="Calibri"/>
                          <a:cs typeface="Times New Roman" pitchFamily="18" charset="0"/>
                        </a:rPr>
                        <a:t>Аргументация очень убедительная, высказывания оригинальны. Демонстрируется знание предмета обсуждения, есть своя позиция по вопросу. </a:t>
                      </a: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545">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3</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a:effectLst/>
                          <a:latin typeface="Times New Roman" pitchFamily="18" charset="0"/>
                          <a:ea typeface="Calibri"/>
                          <a:cs typeface="Times New Roman" pitchFamily="18" charset="0"/>
                        </a:rPr>
                        <a:t>Аргументация в целом убедительна и логична, но слабо выражено личное отношение к обсуждаемому вопросу.</a:t>
                      </a: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545">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1</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a:effectLst/>
                          <a:latin typeface="Times New Roman" pitchFamily="18" charset="0"/>
                          <a:ea typeface="Calibri"/>
                          <a:cs typeface="Times New Roman" pitchFamily="18" charset="0"/>
                        </a:rPr>
                        <a:t>Излагает свою позицию неубедительно, не аргументируя. Изложение темы весьма банально, неуверенно.</a:t>
                      </a: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545">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0</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a:effectLst/>
                          <a:latin typeface="Times New Roman" pitchFamily="18" charset="0"/>
                          <a:ea typeface="Calibri"/>
                          <a:cs typeface="Times New Roman" pitchFamily="18" charset="0"/>
                        </a:rPr>
                        <a:t>Не излагает своей позиции, не аргументирует высказываний.</a:t>
                      </a: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545">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Баллы</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Беглость речи</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70545">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5</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a:effectLst/>
                          <a:latin typeface="Times New Roman" pitchFamily="18" charset="0"/>
                          <a:ea typeface="Calibri"/>
                          <a:cs typeface="Times New Roman" pitchFamily="18" charset="0"/>
                        </a:rPr>
                        <a:t>Говорит бегло, в естественном темпе для носителя языка.</a:t>
                      </a: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091">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3</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a:effectLst/>
                          <a:latin typeface="Times New Roman" pitchFamily="18" charset="0"/>
                          <a:ea typeface="Calibri"/>
                          <a:cs typeface="Times New Roman" pitchFamily="18" charset="0"/>
                        </a:rPr>
                        <a:t>Говорит достаточно бегло, но иногда допускает слушком длинные паузы, делает не всегда правильные логические ударения.</a:t>
                      </a: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545">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1</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a:effectLst/>
                          <a:latin typeface="Times New Roman" pitchFamily="18" charset="0"/>
                          <a:ea typeface="Calibri"/>
                          <a:cs typeface="Times New Roman" pitchFamily="18" charset="0"/>
                        </a:rPr>
                        <a:t>Говорит не очень ровно, с большими паузами, сильно мешающими пониманию.</a:t>
                      </a: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091">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0</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a:effectLst/>
                          <a:latin typeface="Times New Roman" pitchFamily="18" charset="0"/>
                          <a:ea typeface="Calibri"/>
                          <a:cs typeface="Times New Roman" pitchFamily="18" charset="0"/>
                        </a:rPr>
                        <a:t>Говорит, с трудом подбирая слова, представленный дискурсивный фрагмент не может быть квалифицирован как речь на испанском языке.</a:t>
                      </a: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545">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Баллы</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Лексическое оформление речи</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341091">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5</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a:effectLst/>
                          <a:latin typeface="Times New Roman" pitchFamily="18" charset="0"/>
                          <a:ea typeface="Calibri"/>
                          <a:cs typeface="Times New Roman" pitchFamily="18" charset="0"/>
                        </a:rPr>
                        <a:t>Владеет широким вокабуляром, достаточным для решения поставленной задачи, использует его в соответствии с правилами лексической сочетаемости.</a:t>
                      </a: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091">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3</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a:effectLst/>
                          <a:latin typeface="Times New Roman" pitchFamily="18" charset="0"/>
                          <a:ea typeface="Calibri"/>
                          <a:cs typeface="Times New Roman" pitchFamily="18" charset="0"/>
                        </a:rPr>
                        <a:t>Демонстрирует достаточный словарный запас, однако в некоторых случаях испытывает трудности в подборе и правильном использовании лексических единиц.</a:t>
                      </a: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545">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1</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a:effectLst/>
                          <a:latin typeface="Times New Roman" pitchFamily="18" charset="0"/>
                          <a:ea typeface="Calibri"/>
                          <a:cs typeface="Times New Roman" pitchFamily="18" charset="0"/>
                        </a:rPr>
                        <a:t>Вокабуляр ограничен, в связи с чем задача выполняется лишь частично.</a:t>
                      </a: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545">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0</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dirty="0">
                          <a:solidFill>
                            <a:srgbClr val="000000"/>
                          </a:solidFill>
                          <a:effectLst/>
                          <a:latin typeface="Times New Roman" pitchFamily="18" charset="0"/>
                          <a:ea typeface="Calibri"/>
                          <a:cs typeface="Times New Roman" pitchFamily="18" charset="0"/>
                        </a:rPr>
                        <a:t>Словарный запас недостаточен для выполнения поставленной задачи.</a:t>
                      </a:r>
                      <a:endParaRPr lang="ru-RU" sz="1200" dirty="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231416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9" name="Rectangle 1"/>
          <p:cNvSpPr>
            <a:spLocks noChangeArrowheads="1"/>
          </p:cNvSpPr>
          <p:nvPr/>
        </p:nvSpPr>
        <p:spPr bwMode="auto">
          <a:xfrm>
            <a:off x="1439863" y="25034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449484732"/>
              </p:ext>
            </p:extLst>
          </p:nvPr>
        </p:nvGraphicFramePr>
        <p:xfrm>
          <a:off x="683568" y="780100"/>
          <a:ext cx="7571184" cy="4937760"/>
        </p:xfrm>
        <a:graphic>
          <a:graphicData uri="http://schemas.openxmlformats.org/drawingml/2006/table">
            <a:tbl>
              <a:tblPr firstRow="1" firstCol="1" lastRow="1" lastCol="1" bandRow="1" bandCol="1"/>
              <a:tblGrid>
                <a:gridCol w="732892"/>
                <a:gridCol w="6838292"/>
              </a:tblGrid>
              <a:tr h="170545">
                <a:tc>
                  <a:txBody>
                    <a:bodyPr/>
                    <a:lstStyle/>
                    <a:p>
                      <a:pPr algn="ctr">
                        <a:lnSpc>
                          <a:spcPct val="150000"/>
                        </a:lnSpc>
                        <a:spcAft>
                          <a:spcPts val="0"/>
                        </a:spcAft>
                      </a:pPr>
                      <a:r>
                        <a:rPr lang="ru-RU" sz="1200" b="1" dirty="0">
                          <a:effectLst/>
                          <a:latin typeface="Times New Roman" pitchFamily="18" charset="0"/>
                          <a:ea typeface="Calibri"/>
                          <a:cs typeface="Times New Roman" pitchFamily="18" charset="0"/>
                        </a:rPr>
                        <a:t>Баллы</a:t>
                      </a:r>
                      <a:endParaRPr lang="ru-RU" sz="1200" dirty="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Aft>
                          <a:spcPts val="0"/>
                        </a:spcAft>
                      </a:pPr>
                      <a:r>
                        <a:rPr lang="ru-RU" sz="1200" b="1">
                          <a:solidFill>
                            <a:srgbClr val="000000"/>
                          </a:solidFill>
                          <a:effectLst/>
                          <a:latin typeface="Times New Roman" pitchFamily="18" charset="0"/>
                          <a:ea typeface="Calibri"/>
                          <a:cs typeface="Times New Roman" pitchFamily="18" charset="0"/>
                        </a:rPr>
                        <a:t>Грамматическое оформление речи</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341091">
                <a:tc>
                  <a:txBody>
                    <a:bodyPr/>
                    <a:lstStyle/>
                    <a:p>
                      <a:pPr algn="ctr">
                        <a:lnSpc>
                          <a:spcPct val="150000"/>
                        </a:lnSpc>
                        <a:spcAft>
                          <a:spcPts val="0"/>
                        </a:spcAft>
                      </a:pPr>
                      <a:r>
                        <a:rPr lang="ru-RU" sz="1200" b="1" dirty="0">
                          <a:effectLst/>
                          <a:latin typeface="Times New Roman" pitchFamily="18" charset="0"/>
                          <a:ea typeface="Calibri"/>
                          <a:cs typeface="Times New Roman" pitchFamily="18" charset="0"/>
                        </a:rPr>
                        <a:t>5</a:t>
                      </a:r>
                      <a:endParaRPr lang="ru-RU" sz="1200" dirty="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dirty="0">
                          <a:solidFill>
                            <a:srgbClr val="000000"/>
                          </a:solidFill>
                          <a:effectLst/>
                          <a:latin typeface="Times New Roman" pitchFamily="18" charset="0"/>
                          <a:ea typeface="Calibri"/>
                          <a:cs typeface="Times New Roman" pitchFamily="18" charset="0"/>
                        </a:rPr>
                        <a:t>Демонстрирует владение разнообразными грамматическими структурами, грамматические ошибки немногочисленны и не препятствуют решению задачи.</a:t>
                      </a:r>
                      <a:endParaRPr lang="ru-RU" sz="1200" dirty="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091">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3</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dirty="0">
                          <a:solidFill>
                            <a:srgbClr val="000000"/>
                          </a:solidFill>
                          <a:effectLst/>
                          <a:latin typeface="Times New Roman" pitchFamily="18" charset="0"/>
                          <a:ea typeface="Calibri"/>
                          <a:cs typeface="Times New Roman" pitchFamily="18" charset="0"/>
                        </a:rPr>
                        <a:t>Грамматические структуры используются адекватно, допущенные ошибки не оказывают сильного негативного воздействия на решение задачи.</a:t>
                      </a:r>
                      <a:endParaRPr lang="ru-RU" sz="1200" dirty="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545">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1</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dirty="0">
                          <a:solidFill>
                            <a:srgbClr val="000000"/>
                          </a:solidFill>
                          <a:effectLst/>
                          <a:latin typeface="Times New Roman" pitchFamily="18" charset="0"/>
                          <a:ea typeface="Calibri"/>
                          <a:cs typeface="Times New Roman" pitchFamily="18" charset="0"/>
                        </a:rPr>
                        <a:t>Многочисленные грамматические ошибки частично затрудняют решение задачи.</a:t>
                      </a:r>
                      <a:endParaRPr lang="ru-RU" sz="1200" dirty="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091">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0</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dirty="0">
                          <a:solidFill>
                            <a:srgbClr val="000000"/>
                          </a:solidFill>
                          <a:effectLst/>
                          <a:latin typeface="Times New Roman" pitchFamily="18" charset="0"/>
                          <a:ea typeface="Calibri"/>
                          <a:cs typeface="Times New Roman" pitchFamily="18" charset="0"/>
                        </a:rPr>
                        <a:t>Неправильное использование грамматических структур делает невозможным выполнение поставленной задачи.</a:t>
                      </a:r>
                      <a:endParaRPr lang="ru-RU" sz="1200" dirty="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091">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 </a:t>
                      </a:r>
                      <a:endParaRPr lang="ru-RU" sz="1200">
                        <a:effectLst/>
                        <a:latin typeface="Times New Roman" pitchFamily="18" charset="0"/>
                        <a:ea typeface="Calibri"/>
                        <a:cs typeface="Times New Roman" pitchFamily="18" charset="0"/>
                      </a:endParaRPr>
                    </a:p>
                    <a:p>
                      <a:pPr algn="ctr">
                        <a:lnSpc>
                          <a:spcPct val="150000"/>
                        </a:lnSpc>
                        <a:spcAft>
                          <a:spcPts val="0"/>
                        </a:spcAft>
                      </a:pPr>
                      <a:r>
                        <a:rPr lang="ru-RU" sz="1200" b="1">
                          <a:effectLst/>
                          <a:latin typeface="Times New Roman" pitchFamily="18" charset="0"/>
                          <a:ea typeface="Calibri"/>
                          <a:cs typeface="Times New Roman" pitchFamily="18" charset="0"/>
                        </a:rPr>
                        <a:t>Баллы</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Aft>
                          <a:spcPts val="0"/>
                        </a:spcAft>
                      </a:pPr>
                      <a:r>
                        <a:rPr lang="ru-RU" sz="1200" b="1" dirty="0">
                          <a:solidFill>
                            <a:srgbClr val="000000"/>
                          </a:solidFill>
                          <a:effectLst/>
                          <a:latin typeface="Times New Roman" pitchFamily="18" charset="0"/>
                          <a:ea typeface="Calibri"/>
                          <a:cs typeface="Times New Roman" pitchFamily="18" charset="0"/>
                        </a:rPr>
                        <a:t> </a:t>
                      </a:r>
                      <a:endParaRPr lang="ru-RU" sz="1200" dirty="0">
                        <a:effectLst/>
                        <a:latin typeface="Times New Roman" pitchFamily="18" charset="0"/>
                        <a:ea typeface="Calibri"/>
                        <a:cs typeface="Times New Roman" pitchFamily="18" charset="0"/>
                      </a:endParaRPr>
                    </a:p>
                    <a:p>
                      <a:pPr algn="ctr">
                        <a:lnSpc>
                          <a:spcPct val="150000"/>
                        </a:lnSpc>
                        <a:spcAft>
                          <a:spcPts val="0"/>
                        </a:spcAft>
                      </a:pPr>
                      <a:r>
                        <a:rPr lang="ru-RU" sz="1200" b="1" dirty="0">
                          <a:solidFill>
                            <a:srgbClr val="000000"/>
                          </a:solidFill>
                          <a:effectLst/>
                          <a:latin typeface="Times New Roman" pitchFamily="18" charset="0"/>
                          <a:ea typeface="Calibri"/>
                          <a:cs typeface="Times New Roman" pitchFamily="18" charset="0"/>
                        </a:rPr>
                        <a:t>Произношение</a:t>
                      </a:r>
                      <a:endParaRPr lang="ru-RU" sz="1200" dirty="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341091">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5</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dirty="0">
                          <a:solidFill>
                            <a:srgbClr val="000000"/>
                          </a:solidFill>
                          <a:effectLst/>
                          <a:latin typeface="Times New Roman" pitchFamily="18" charset="0"/>
                          <a:ea typeface="Calibri"/>
                          <a:cs typeface="Times New Roman" pitchFamily="18" charset="0"/>
                        </a:rPr>
                        <a:t>Соблюдает правильный интонационный рисунок, не допускает грубых фонематических ошибок, произношение соответствует языковой норме. </a:t>
                      </a:r>
                      <a:endParaRPr lang="ru-RU" sz="1200" dirty="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091">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3</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dirty="0">
                          <a:solidFill>
                            <a:srgbClr val="000000"/>
                          </a:solidFill>
                          <a:effectLst/>
                          <a:latin typeface="Times New Roman" pitchFamily="18" charset="0"/>
                          <a:ea typeface="Calibri"/>
                          <a:cs typeface="Times New Roman" pitchFamily="18" charset="0"/>
                        </a:rPr>
                        <a:t>Фонетическое оформление речи в целом адекватно ситуации общения, иногда допускаются фонематические ошибки и неточности в интонационном рисунке. </a:t>
                      </a:r>
                      <a:endParaRPr lang="ru-RU" sz="1200" dirty="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091">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1</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dirty="0">
                          <a:solidFill>
                            <a:srgbClr val="000000"/>
                          </a:solidFill>
                          <a:effectLst/>
                          <a:latin typeface="Times New Roman" pitchFamily="18" charset="0"/>
                          <a:ea typeface="Calibri"/>
                          <a:cs typeface="Times New Roman" pitchFamily="18" charset="0"/>
                        </a:rPr>
                        <a:t>Иногда допускает грубые фонематические ошибки, в интонации и произношении слишком явно проявляется влияние родного языка, </a:t>
                      </a:r>
                      <a:r>
                        <a:rPr lang="ru-RU" sz="1200" dirty="0">
                          <a:effectLst/>
                          <a:latin typeface="Times New Roman" pitchFamily="18" charset="0"/>
                          <a:ea typeface="Calibri"/>
                          <a:cs typeface="Times New Roman" pitchFamily="18" charset="0"/>
                        </a:rPr>
                        <a:t>заметная редукция гласных.</a:t>
                      </a: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091">
                <a:tc>
                  <a:txBody>
                    <a:bodyPr/>
                    <a:lstStyle/>
                    <a:p>
                      <a:pPr algn="ctr">
                        <a:lnSpc>
                          <a:spcPct val="150000"/>
                        </a:lnSpc>
                        <a:spcAft>
                          <a:spcPts val="0"/>
                        </a:spcAft>
                      </a:pPr>
                      <a:r>
                        <a:rPr lang="ru-RU" sz="1200" b="1">
                          <a:effectLst/>
                          <a:latin typeface="Times New Roman" pitchFamily="18" charset="0"/>
                          <a:ea typeface="Calibri"/>
                          <a:cs typeface="Times New Roman" pitchFamily="18" charset="0"/>
                        </a:rPr>
                        <a:t>0</a:t>
                      </a:r>
                      <a:endParaRPr lang="ru-RU" sz="120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ru-RU" sz="1200" dirty="0">
                          <a:solidFill>
                            <a:srgbClr val="000000"/>
                          </a:solidFill>
                          <a:effectLst/>
                          <a:latin typeface="Times New Roman" pitchFamily="18" charset="0"/>
                          <a:ea typeface="Calibri"/>
                          <a:cs typeface="Times New Roman" pitchFamily="18" charset="0"/>
                        </a:rPr>
                        <a:t>Неправильное произнесение многих звуков и неадекватный интонационный рисунок препятствуют полноценному общению.</a:t>
                      </a:r>
                      <a:endParaRPr lang="ru-RU" sz="1200" dirty="0">
                        <a:effectLst/>
                        <a:latin typeface="Times New Roman" pitchFamily="18" charset="0"/>
                        <a:ea typeface="Calibri"/>
                        <a:cs typeface="Times New Roman" pitchFamily="18" charset="0"/>
                      </a:endParaRPr>
                    </a:p>
                  </a:txBody>
                  <a:tcPr marL="29776" marR="297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504086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Заголовок 5"/>
          <p:cNvSpPr>
            <a:spLocks noGrp="1"/>
          </p:cNvSpPr>
          <p:nvPr>
            <p:ph type="title"/>
          </p:nvPr>
        </p:nvSpPr>
        <p:spPr>
          <a:xfrm>
            <a:off x="5176768" y="1707803"/>
            <a:ext cx="3960440" cy="3442394"/>
          </a:xfrm>
        </p:spPr>
        <p:txBody>
          <a:bodyPr>
            <a:noAutofit/>
          </a:bodyPr>
          <a:lstStyle/>
          <a:p>
            <a:r>
              <a:rPr lang="ru-RU" sz="3200" b="1" dirty="0" smtClean="0"/>
              <a:t>Всероссийская </a:t>
            </a:r>
            <a:r>
              <a:rPr lang="ru-RU" sz="3200" b="1" dirty="0"/>
              <a:t>олимпиада школьников по испанскому языку </a:t>
            </a:r>
            <a:r>
              <a:rPr lang="ru-RU" sz="3200" b="1" dirty="0" smtClean="0"/>
              <a:t>2022/23</a:t>
            </a:r>
            <a:br>
              <a:rPr lang="ru-RU" sz="3200" b="1" dirty="0" smtClean="0"/>
            </a:br>
            <a:r>
              <a:rPr lang="ru-RU" sz="3200" b="1" dirty="0" smtClean="0"/>
              <a:t>ВИДЕОРАЗБОР</a:t>
            </a:r>
            <a:endParaRPr lang="ru-RU" sz="3200" b="1" dirty="0"/>
          </a:p>
        </p:txBody>
      </p:sp>
      <p:pic>
        <p:nvPicPr>
          <p:cNvPr id="5" name="Picture 4" descr="http://gaufschool.omsk.eduru.ru/media/2019/12/17/1265161016/image001.jpg"/>
          <p:cNvPicPr>
            <a:picLocks noChangeAspect="1" noChangeArrowheads="1"/>
          </p:cNvPicPr>
          <p:nvPr/>
        </p:nvPicPr>
        <p:blipFill>
          <a:blip r:embed="rId3" cstate="print"/>
          <a:srcRect/>
          <a:stretch>
            <a:fillRect/>
          </a:stretch>
        </p:blipFill>
        <p:spPr bwMode="auto">
          <a:xfrm>
            <a:off x="323528" y="1088740"/>
            <a:ext cx="4680520" cy="46805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7503560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1098</TotalTime>
  <Words>4493</Words>
  <Application>Microsoft Office PowerPoint</Application>
  <PresentationFormat>Экран (4:3)</PresentationFormat>
  <Paragraphs>330</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Тема Office</vt:lpstr>
      <vt:lpstr>Всероссийская олимпиада школьников по испанскому языку 2022/23 ВИДЕОРАЗБОР</vt:lpstr>
      <vt:lpstr>Муниципальный этап Письменный тур 9-11 класс</vt:lpstr>
      <vt:lpstr>Аудирование</vt:lpstr>
      <vt:lpstr>Аудирование</vt:lpstr>
      <vt:lpstr>Презентация PowerPoint</vt:lpstr>
      <vt:lpstr>Презентация PowerPoint</vt:lpstr>
      <vt:lpstr>Презентация PowerPoint</vt:lpstr>
      <vt:lpstr>Презентация PowerPoint</vt:lpstr>
      <vt:lpstr>Лексико-грамматический тест</vt:lpstr>
      <vt:lpstr>Презентация PowerPoint</vt:lpstr>
      <vt:lpstr>Презентация PowerPoint</vt:lpstr>
      <vt:lpstr>Лингвострановедческая викторина</vt:lpstr>
      <vt:lpstr>Презентация PowerPoint</vt:lpstr>
      <vt:lpstr>Чтение</vt:lpstr>
      <vt:lpstr>Презентация PowerPoint</vt:lpstr>
      <vt:lpstr>Презентация PowerPoint</vt:lpstr>
      <vt:lpstr>Презентация PowerPoint</vt:lpstr>
      <vt:lpstr>Презентация PowerPoint</vt:lpstr>
      <vt:lpstr>Креативное письмо</vt:lpstr>
      <vt:lpstr>Креативное письмо</vt:lpstr>
      <vt:lpstr>Презентация PowerPoint</vt:lpstr>
      <vt:lpstr>Презентация PowerPoint</vt:lpstr>
      <vt:lpstr>Презентация PowerPoint</vt:lpstr>
      <vt:lpstr>Презентация PowerPoint</vt:lpstr>
      <vt:lpstr>Презентация PowerPoint</vt:lpstr>
      <vt:lpstr>Муниципальный этап Устный тур 9-11 класс</vt:lpstr>
      <vt:lpstr>Презентация PowerPoint</vt:lpstr>
      <vt:lpstr>Презентация PowerPoint</vt:lpstr>
      <vt:lpstr>Всероссийская олимпиада школьников по испанскому языку 2022/23 ВИДЕОРАЗБОР</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Екатерина</dc:creator>
  <cp:lastModifiedBy>Пользователь</cp:lastModifiedBy>
  <cp:revision>121</cp:revision>
  <dcterms:created xsi:type="dcterms:W3CDTF">2020-04-05T17:32:54Z</dcterms:created>
  <dcterms:modified xsi:type="dcterms:W3CDTF">2022-11-16T19:06:15Z</dcterms:modified>
</cp:coreProperties>
</file>