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870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01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13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78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89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40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8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79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5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00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4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CB9F0-F80A-4111-836A-1D76053EAFE7}" type="datetimeFigureOut">
              <a:rPr lang="ru-RU" smtClean="0"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496B0-0526-47F5-82D7-E053D22ECE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19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7992888" cy="460851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Задания практического тура регионального этапа XXXVIII Всероссийской олимпиады школьников по биологии.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2021-2022 уч. год.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11 класс 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ГЕНЕТИКА И БИОЛОГИЯ РАЗВИТИЯ (максимум 50 баллов) </a:t>
            </a:r>
          </a:p>
        </p:txBody>
      </p:sp>
    </p:spTree>
    <p:extLst>
      <p:ext uri="{BB962C8B-B14F-4D97-AF65-F5344CB8AC3E}">
        <p14:creationId xmlns:p14="http://schemas.microsoft.com/office/powerpoint/2010/main" val="254392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1. [10 баллов]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Для проведения генетической диагностики с целью исключения патологий беременности существуют различные способы забора материала: </a:t>
            </a:r>
            <a:r>
              <a:rPr lang="ru-RU" dirty="0" err="1"/>
              <a:t>амниоцентез</a:t>
            </a:r>
            <a:r>
              <a:rPr lang="ru-RU" dirty="0"/>
              <a:t>, </a:t>
            </a:r>
            <a:r>
              <a:rPr lang="ru-RU" dirty="0" err="1"/>
              <a:t>кордоцентез</a:t>
            </a:r>
            <a:r>
              <a:rPr lang="ru-RU" dirty="0"/>
              <a:t>, биопсия ворсин хориона. Перед Вами снимок УЗИ беременной женщины, отметьте на аналогичном рисунке в Листе ответов буквами и стрелками участки, откуда следует получать материал при: А - </a:t>
            </a:r>
            <a:r>
              <a:rPr lang="ru-RU" dirty="0" err="1"/>
              <a:t>амниоцентезе</a:t>
            </a:r>
            <a:r>
              <a:rPr lang="ru-RU" dirty="0"/>
              <a:t> (отборе клеток из амниотической полости), Б - </a:t>
            </a:r>
            <a:r>
              <a:rPr lang="ru-RU" dirty="0" err="1"/>
              <a:t>кордоцентезе</a:t>
            </a:r>
            <a:r>
              <a:rPr lang="ru-RU" dirty="0"/>
              <a:t> (отборе пуповинной крови) и В - биопсии хориона.</a:t>
            </a:r>
          </a:p>
        </p:txBody>
      </p:sp>
    </p:spTree>
    <p:extLst>
      <p:ext uri="{BB962C8B-B14F-4D97-AF65-F5344CB8AC3E}">
        <p14:creationId xmlns:p14="http://schemas.microsoft.com/office/powerpoint/2010/main" val="1078503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2" t="23413" r="28383" b="20238"/>
          <a:stretch/>
        </p:blipFill>
        <p:spPr bwMode="auto">
          <a:xfrm>
            <a:off x="0" y="0"/>
            <a:ext cx="5181600" cy="4122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s://www.kukuzya.ru/pics/amniocentez-prenatalnaya-diagnostika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782" y="2749992"/>
            <a:ext cx="4609721" cy="4063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2590800" y="908720"/>
            <a:ext cx="613048" cy="6480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78233" y="1700509"/>
            <a:ext cx="881399" cy="29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881399" y="1913533"/>
            <a:ext cx="738273" cy="867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203848" y="764704"/>
            <a:ext cx="46725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06771" y="2841335"/>
            <a:ext cx="596877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496" y="1196752"/>
            <a:ext cx="522249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4221088"/>
            <a:ext cx="43204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Примерное положение стрелок:</a:t>
            </a:r>
          </a:p>
          <a:p>
            <a:r>
              <a:rPr lang="ru-RU" dirty="0"/>
              <a:t> А - амниотическая</a:t>
            </a:r>
          </a:p>
          <a:p>
            <a:r>
              <a:rPr lang="ru-RU" dirty="0"/>
              <a:t>полость (черная область), </a:t>
            </a:r>
          </a:p>
          <a:p>
            <a:r>
              <a:rPr lang="ru-RU" dirty="0"/>
              <a:t>Б – пуповина, </a:t>
            </a:r>
          </a:p>
          <a:p>
            <a:r>
              <a:rPr lang="ru-RU" dirty="0"/>
              <a:t>В – хорион (белое пространство вокруг</a:t>
            </a:r>
          </a:p>
          <a:p>
            <a:r>
              <a:rPr lang="ru-RU" dirty="0"/>
              <a:t>амниотической полости)</a:t>
            </a: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5508104" y="-27384"/>
            <a:ext cx="3178696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Задание 1. (часть 1;  3 б.)</a:t>
            </a:r>
          </a:p>
        </p:txBody>
      </p:sp>
      <p:pic>
        <p:nvPicPr>
          <p:cNvPr id="17" name="Picture 4" descr="Биопсия хориона на 8 – 10 неделе беременност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23" t="36014" r="7762" b="16915"/>
          <a:stretch/>
        </p:blipFill>
        <p:spPr bwMode="auto">
          <a:xfrm>
            <a:off x="7452320" y="1052737"/>
            <a:ext cx="154276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8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1. (часть 2;  7 б.)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С целью диагностики некоторых заболеваний сначала анализируют генетический материал родителей, и только после этого при необходимости – генетический материал плода. Отметьте на Листе ответов, для точной диагностики каких заболеваний ребенка используется генетический анализ клеток самого плода без анализа родителей (П), используется первичный генетический анализ родителей и при необходимости анализ плода (Р), или же анализ нужен не генетический (Н).</a:t>
            </a:r>
          </a:p>
        </p:txBody>
      </p:sp>
    </p:spTree>
    <p:extLst>
      <p:ext uri="{BB962C8B-B14F-4D97-AF65-F5344CB8AC3E}">
        <p14:creationId xmlns:p14="http://schemas.microsoft.com/office/powerpoint/2010/main" val="1408653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Ответ: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602360"/>
              </p:ext>
            </p:extLst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Заболевание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Ген.анализ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Синдром Дауна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Муковисцидоз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(допускается ответ Р, П)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Краснуха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Синдром </a:t>
                      </a:r>
                      <a:r>
                        <a:rPr lang="ru-RU" dirty="0" err="1"/>
                        <a:t>Клайнфельтера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Галактоземия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(допускается ответ Р, П)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Гепатит 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Синдром Шерешевского-Тернера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094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2. [20 баллов]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беременности возможно образование монозиготных или дизиготных близнецов. Рассмотрите на рисунке, приведенном ниже, различные стадии развития близнецов. Охарактеризуйте плоды 1 – 4 в зависимости от особенностей организации их оболочек, укажите тип близнецов, подпишите указанные стрелками на рисунках структуры, перечислите зародышевые листки, которые принимают участие в формировании указанных структур. Перечислите в правильном порядке последовательность стадий развития (5-9) для каждого варианта близнецов, укажите общие для двух близнецов структуры, рассчитайте коэффициент генетического родства (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долю общих аллелей, указывается в виде доли единицы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между близнецами. </a:t>
            </a:r>
          </a:p>
        </p:txBody>
      </p:sp>
    </p:spTree>
    <p:extLst>
      <p:ext uri="{BB962C8B-B14F-4D97-AF65-F5344CB8AC3E}">
        <p14:creationId xmlns:p14="http://schemas.microsoft.com/office/powerpoint/2010/main" val="903553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3933056"/>
            <a:ext cx="8579296" cy="295232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Для ответа на Листе ответов используйте следующие коды: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/>
              <a:t>МЗБ – монозиготные близнецы, ДЗБ – дизиготные близнецы, СБ – сиамские близнецы, </a:t>
            </a:r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если возможны два разных варианта, укажите их через знак «/»; </a:t>
            </a:r>
            <a:r>
              <a:rPr lang="ru-RU" dirty="0"/>
              <a:t>Ал – аллантоис, </a:t>
            </a:r>
            <a:r>
              <a:rPr lang="ru-RU" dirty="0" err="1"/>
              <a:t>Ам</a:t>
            </a:r>
            <a:r>
              <a:rPr lang="ru-RU" dirty="0"/>
              <a:t> – амнион, ЖМ – желточный мешок, </a:t>
            </a:r>
            <a:r>
              <a:rPr lang="ru-RU" dirty="0" err="1"/>
              <a:t>Пу</a:t>
            </a:r>
            <a:r>
              <a:rPr lang="ru-RU" dirty="0"/>
              <a:t> – пуповина, Хо – хорион, если все перечисленные структуры у близнецов раздельные, напишите код ВР (все раздельное); ВКМ – внутренняя клеточная масса, ВЛВМ - висцеральный листок внезародышевой мезодермы, ПЛВМ – париетальный листок внезародышевой мезодермы, ВЭК – внезародышевая эктодерма, ВЭН – внезародышевая энтодерма.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6" t="20118" r="24367" b="30387"/>
          <a:stretch/>
        </p:blipFill>
        <p:spPr bwMode="auto">
          <a:xfrm>
            <a:off x="1043608" y="28809"/>
            <a:ext cx="6328230" cy="3620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827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КРИТЕРИИ: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Для клеток с несколькими ответами в 1 балл оцениваются только </a:t>
            </a:r>
            <a:r>
              <a:rPr lang="ru-RU" dirty="0">
                <a:solidFill>
                  <a:srgbClr val="FF0000"/>
                </a:solidFill>
              </a:rPr>
              <a:t>верные полные комбинации,</a:t>
            </a:r>
            <a:r>
              <a:rPr lang="ru-RU" dirty="0"/>
              <a:t> неполные или неверные комбинации (например, «5, 8» или «ВЭК, ВЭН») оцениваются в 0 баллов! Для стадий развития принципиален порядок стадий. Для близнецов 3 допускается ответ «СБ, МЗБ» - дополнение, что сиамские близнецы монозиготные. </a:t>
            </a:r>
            <a:r>
              <a:rPr lang="ru-RU" dirty="0">
                <a:solidFill>
                  <a:srgbClr val="FF0000"/>
                </a:solidFill>
              </a:rPr>
              <a:t>Ответы только «МЗБ» или только «ДЗБ» для близнецов 4 оцениваются в 0 баллов.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315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143000"/>
          </a:xfrm>
        </p:spPr>
        <p:txBody>
          <a:bodyPr/>
          <a:lstStyle/>
          <a:p>
            <a:r>
              <a:rPr lang="ru-RU" dirty="0"/>
              <a:t>ОТВЕТ: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8" t="43254" r="21690" b="28373"/>
          <a:stretch/>
        </p:blipFill>
        <p:spPr bwMode="auto">
          <a:xfrm>
            <a:off x="35496" y="764704"/>
            <a:ext cx="9063442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645024"/>
            <a:ext cx="85689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МЗБ – монозиготные близнецы,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ДЗБ – дизиготные близнецы,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СБ – сиамские близнецы,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амнион, </a:t>
            </a:r>
          </a:p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пуповина,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Хо – хорион,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ВР (все раздельное);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ВЛВМ - висцеральный листок внезародышевой мезодермы,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ПЛВМ – париетальный листок внезародышевой мезодермы,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ВЭК – внезародышевая эктодерма.</a:t>
            </a:r>
          </a:p>
        </p:txBody>
      </p:sp>
    </p:spTree>
    <p:extLst>
      <p:ext uri="{BB962C8B-B14F-4D97-AF65-F5344CB8AC3E}">
        <p14:creationId xmlns:p14="http://schemas.microsoft.com/office/powerpoint/2010/main" val="3422703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ru-RU" dirty="0"/>
              <a:t>Задание 3. [12 баллов]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" y="908720"/>
            <a:ext cx="8507288" cy="4525963"/>
          </a:xfrm>
        </p:spPr>
        <p:txBody>
          <a:bodyPr>
            <a:no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Анеуплоидии (нарушения числа хромосом) традиционно принято определять, напрямую идентифицируя хромосомы в метафазных пластинках делящихся клеток, однако методом полимеразной цепной реакции в реальном времени анеуплоидии стало можно определять в любых клетках в любой фазе клеточного цикла. Идея этого метода состоит в том, что для нескольких хромосом выбирают уникальные локусы, встречающиеся только на этой хромосоме и только один раз. Затем из биологического образца выделяют ДНК и для каждого локуса проводят наработку фрагментов ДНК методом ПЦР в реальном времени, получают кривую амплификации (график количества определенного фрагмента ДНК в зависимости от номера цикла ПЦР), находят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координату точки пересечения кривой амплификации с прямой порогового уровня. Далее сравнивают значения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для разных локусов разных хромосом и приходят к выводу, нормальный или анеуплоидный хромосомный набор у анализируемого человека. У разных локусов значения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Ct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разные, так как эффективность амплификации для разных локусов немного различается. Для простоты считайте эффективность амплификации в цикле ПЦР для всех локусов примерно равной двум. Ниже на рисунке показаны кривые амплификаций для 6 образцов ДНК: нормальные мужской и женский кариотипы и 4 анеуплоидных кариотипа А – Г, а также наборы половых хромосом I-IV, соответствующие анеуплоидиям А - Г. Соотнесите на Листе ответов образцы А – Г с анеуплоидными кариотипами, наборами половых хромосом I-IV и названиями соответствующих заболеваний, запишите кариотипы и заболевания. При записи кариотипа сначала указывается общее число хромосом, потом половые хромосомы, в случае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трисомии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конце записи ставится знак плюс и указывается номер лишней хромосомы, например, у девочки с синдромом Эдвардса кариотип «47, XХ, +18».</a:t>
            </a:r>
          </a:p>
        </p:txBody>
      </p:sp>
    </p:spTree>
    <p:extLst>
      <p:ext uri="{BB962C8B-B14F-4D97-AF65-F5344CB8AC3E}">
        <p14:creationId xmlns:p14="http://schemas.microsoft.com/office/powerpoint/2010/main" val="854938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3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2" t="27976" r="22806" b="26389"/>
          <a:stretch/>
        </p:blipFill>
        <p:spPr bwMode="auto">
          <a:xfrm>
            <a:off x="457200" y="1772816"/>
            <a:ext cx="8657240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550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Ответ: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3" t="30158" r="21195" b="44841"/>
          <a:stretch/>
        </p:blipFill>
        <p:spPr bwMode="auto">
          <a:xfrm>
            <a:off x="-1016" y="1700808"/>
            <a:ext cx="9145016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639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Задание 4. [8 баллов]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Большая часть анеуплоидных эмбрионов погибает вскоре после оплодотворения, однако некоторые из них могут доживать до рождения. Рассчитайте среднюю вероятность дожить до рождения эмбриона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трисомией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21 хромосоме, если примерно 20% зарегистрированных беременностей по разным причинам заканчиваются гибелью плода, в 60% таких случаев находятся нарушения числа хромосом, а 2% нарушений представляют собой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трисомию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21, при этом частота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трисомии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21 на момент рождения равна 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трисомик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600 младенцев. Укажите вероятность плода 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трисомией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21 дожить до рождения, выразите ее в процентах, округлив до целых, приведите Ваш расчет вероятности с краткими пояснениями.</a:t>
            </a:r>
          </a:p>
        </p:txBody>
      </p:sp>
    </p:spTree>
    <p:extLst>
      <p:ext uri="{BB962C8B-B14F-4D97-AF65-F5344CB8AC3E}">
        <p14:creationId xmlns:p14="http://schemas.microsoft.com/office/powerpoint/2010/main" val="3913460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расчета №1: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 расчета: из 10000 эмбрионов до рождения доживут 8000 (1 б), а 2000 погибнут (1 б), в том числе родится 13 детей (8000/600) с синдромом Дауна (1 б), в то время как среди 2000 погибших будет 2000*0,6*0,02=24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трисомика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 б). Таким образом из 13+24 = 37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трисомиков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 б) доживут до рождения 13/37 = 0,35 = 35% (2 б).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Допускаются другая точность округления и другое суммарное число анализируемых эмбрионов, например, при пересчете на 100 эмбрионов с округлением до 3 знака получается 0,133/0,373 = 0,357 (36%). Верный ответ без расчета оценивается в 2 балла, частично верный расчет оценивается в неполный балл в соответствии с написанными элементами решения.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2753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C8F1A9-B470-48A1-8C2E-D371BAFAF9FE}"/>
              </a:ext>
            </a:extLst>
          </p:cNvPr>
          <p:cNvSpPr txBox="1"/>
          <p:nvPr/>
        </p:nvSpPr>
        <p:spPr>
          <a:xfrm>
            <a:off x="683568" y="1736068"/>
            <a:ext cx="7704856" cy="3385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с частотами в долях единицы оценивается по такой же схеме – расчет частоты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трисомиков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21 среди погибших 0,6*0,02=0,012 (2 балла), расчет частоты трисомиков-21 среди родившихся 1/600 = 0,00167 (1 балл), вероятность гибели для зиготы с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трисомией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0,012*0,2 = 0,0024 (1 балл), вероятность рождения для зиготы с трисомией-21       0,00167*0,8 = 0,00133 (1 балл),  полная частота трисомиков-21 0,0024+0,00133 =  0,00373 (1 балл), доля доживших до рождения трисомиков-21   0,00133/0,00373 = 0,357 (2 балла)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указан ответ 35,7% (без округления до целых), из суммы баллов за задание вычитается 1 балл.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01CFB2-40E1-40D5-9D27-7E294682815F}"/>
              </a:ext>
            </a:extLst>
          </p:cNvPr>
          <p:cNvSpPr txBox="1"/>
          <p:nvPr/>
        </p:nvSpPr>
        <p:spPr>
          <a:xfrm>
            <a:off x="2483768" y="69269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/>
              <a:t>Пример расчета №2:</a:t>
            </a:r>
          </a:p>
        </p:txBody>
      </p:sp>
    </p:spTree>
    <p:extLst>
      <p:ext uri="{BB962C8B-B14F-4D97-AF65-F5344CB8AC3E}">
        <p14:creationId xmlns:p14="http://schemas.microsoft.com/office/powerpoint/2010/main" val="2095467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D45D73-D22E-4C1D-A6DC-860171024D16}"/>
              </a:ext>
            </a:extLst>
          </p:cNvPr>
          <p:cNvSpPr txBox="1"/>
          <p:nvPr/>
        </p:nvSpPr>
        <p:spPr>
          <a:xfrm>
            <a:off x="1623766" y="1268760"/>
            <a:ext cx="6188593" cy="4578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1</a:t>
            </a:r>
            <a:r>
              <a:rPr lang="en-US" sz="2000" b="1" dirty="0"/>
              <a:t>/</a:t>
            </a:r>
            <a:r>
              <a:rPr lang="ru-RU" sz="2000" b="1" dirty="0"/>
              <a:t>600=0,00166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Расчёт частоты трисомиков-21 среди родившихся</a:t>
            </a:r>
          </a:p>
          <a:p>
            <a:r>
              <a:rPr lang="ru-RU" sz="2000" b="1" dirty="0"/>
              <a:t>0,2*0,6*0,02=0,0024=0,24%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Где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0,6*0,02=0,012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 это расчёт частоты трисомиков-21 среди погибших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0,2*0,012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 это вероятность гибели для зиготы с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</a:rPr>
              <a:t>трисомией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000" b="1" dirty="0"/>
              <a:t>0,8*0,0017=0,00136=0,136%</a:t>
            </a: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Где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0,8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 – общая частота родившихся детей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0,0017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 – частота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</a:rPr>
              <a:t>трисомиков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 среди родившихся</a:t>
            </a:r>
          </a:p>
          <a:p>
            <a:r>
              <a:rPr lang="ru-RU" sz="2000" dirty="0"/>
              <a:t>Пример расчета на 100000 эмбрионов</a:t>
            </a:r>
          </a:p>
          <a:p>
            <a:r>
              <a:rPr lang="ru-RU" sz="2000" dirty="0"/>
              <a:t>0,24% (240) погибают в связи с </a:t>
            </a:r>
            <a:r>
              <a:rPr lang="ru-RU" sz="2000" dirty="0" err="1"/>
              <a:t>трисомией</a:t>
            </a:r>
            <a:r>
              <a:rPr lang="ru-RU" sz="2000" dirty="0"/>
              <a:t> </a:t>
            </a:r>
          </a:p>
          <a:p>
            <a:r>
              <a:rPr lang="ru-RU" sz="2000" dirty="0"/>
              <a:t>0,136% (136) выживают с </a:t>
            </a:r>
            <a:r>
              <a:rPr lang="ru-RU" sz="2000" dirty="0" err="1"/>
              <a:t>трисомией</a:t>
            </a:r>
            <a:endParaRPr lang="ru-RU" sz="2000" dirty="0"/>
          </a:p>
          <a:p>
            <a:r>
              <a:rPr lang="ru-RU" sz="2000" b="1" dirty="0"/>
              <a:t>136</a:t>
            </a:r>
            <a:r>
              <a:rPr lang="en-US" sz="2000" b="1" dirty="0"/>
              <a:t>/</a:t>
            </a:r>
            <a:r>
              <a:rPr lang="ru-RU" sz="2000" b="1" dirty="0"/>
              <a:t>136+240=136</a:t>
            </a:r>
            <a:r>
              <a:rPr lang="en-US" sz="2000" b="1" dirty="0"/>
              <a:t>/376</a:t>
            </a:r>
            <a:r>
              <a:rPr lang="ru-RU" sz="2000" b="1" dirty="0"/>
              <a:t>=0,36 (36%)</a:t>
            </a:r>
          </a:p>
          <a:p>
            <a:endParaRPr lang="ru-RU" sz="13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A4DCAA-DACC-4A25-B1BE-4A8A82D8041B}"/>
              </a:ext>
            </a:extLst>
          </p:cNvPr>
          <p:cNvSpPr txBox="1"/>
          <p:nvPr/>
        </p:nvSpPr>
        <p:spPr>
          <a:xfrm>
            <a:off x="1873746" y="260648"/>
            <a:ext cx="56886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Пример правильного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3777858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1D79A-CB34-4F0E-A434-FE5BFC676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4400" dirty="0"/>
              <a:t>Пример правильного решения</a:t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76D216-11D1-45E7-84BB-9A231F4BFBFE}"/>
              </a:ext>
            </a:extLst>
          </p:cNvPr>
          <p:cNvSpPr txBox="1"/>
          <p:nvPr/>
        </p:nvSpPr>
        <p:spPr>
          <a:xfrm>
            <a:off x="3059832" y="1124744"/>
            <a:ext cx="496855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600-80%</a:t>
            </a:r>
          </a:p>
          <a:p>
            <a:r>
              <a:rPr lang="ru-RU" sz="2000" dirty="0"/>
              <a:t>х-100%</a:t>
            </a:r>
          </a:p>
          <a:p>
            <a:r>
              <a:rPr lang="ru-RU" sz="2000" dirty="0"/>
              <a:t>Всего эмбрионов было 750</a:t>
            </a:r>
          </a:p>
          <a:p>
            <a:r>
              <a:rPr lang="ru-RU" sz="2000" dirty="0"/>
              <a:t>750-600=150 не родилось</a:t>
            </a:r>
          </a:p>
          <a:p>
            <a:endParaRPr lang="ru-RU" sz="2000" dirty="0"/>
          </a:p>
          <a:p>
            <a:r>
              <a:rPr lang="ru-RU" sz="2000" dirty="0"/>
              <a:t>20% от 750 - 150</a:t>
            </a:r>
          </a:p>
          <a:p>
            <a:r>
              <a:rPr lang="ru-RU" sz="2000" dirty="0"/>
              <a:t>60% от 150 - 90</a:t>
            </a:r>
          </a:p>
          <a:p>
            <a:r>
              <a:rPr lang="ru-RU" sz="2000" dirty="0"/>
              <a:t>2% от 90 - 1,8</a:t>
            </a:r>
          </a:p>
          <a:p>
            <a:r>
              <a:rPr lang="ru-RU" sz="2000" dirty="0"/>
              <a:t>1+1,8=2,8</a:t>
            </a:r>
          </a:p>
          <a:p>
            <a:r>
              <a:rPr lang="ru-RU" sz="2000" dirty="0"/>
              <a:t>Где </a:t>
            </a:r>
            <a:r>
              <a:rPr lang="ru-RU" sz="2000" dirty="0">
                <a:solidFill>
                  <a:srgbClr val="FF0000"/>
                </a:solidFill>
              </a:rPr>
              <a:t>1</a:t>
            </a:r>
            <a:r>
              <a:rPr lang="ru-RU" sz="2000" dirty="0"/>
              <a:t> это рожденные с </a:t>
            </a:r>
            <a:r>
              <a:rPr lang="ru-RU" sz="2000" dirty="0" err="1"/>
              <a:t>трисомией</a:t>
            </a:r>
            <a:endParaRPr lang="ru-RU" sz="2000" dirty="0"/>
          </a:p>
          <a:p>
            <a:r>
              <a:rPr lang="ru-RU" sz="2000" dirty="0"/>
              <a:t>       </a:t>
            </a:r>
            <a:r>
              <a:rPr lang="ru-RU" sz="2000" dirty="0">
                <a:solidFill>
                  <a:srgbClr val="FF0000"/>
                </a:solidFill>
              </a:rPr>
              <a:t>1,8</a:t>
            </a:r>
            <a:r>
              <a:rPr lang="ru-RU" sz="2000" dirty="0"/>
              <a:t> не рожденные с </a:t>
            </a:r>
            <a:r>
              <a:rPr lang="ru-RU" sz="2000" dirty="0" err="1"/>
              <a:t>трисомией</a:t>
            </a:r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1</a:t>
            </a:r>
            <a:r>
              <a:rPr lang="en-US" sz="2000" dirty="0"/>
              <a:t>/</a:t>
            </a:r>
            <a:r>
              <a:rPr lang="ru-RU" sz="2000" dirty="0"/>
              <a:t>2,8=0,357</a:t>
            </a:r>
          </a:p>
          <a:p>
            <a:r>
              <a:rPr lang="ru-RU" sz="2000" dirty="0"/>
              <a:t>Ответ 36%</a:t>
            </a:r>
          </a:p>
        </p:txBody>
      </p:sp>
    </p:spTree>
    <p:extLst>
      <p:ext uri="{BB962C8B-B14F-4D97-AF65-F5344CB8AC3E}">
        <p14:creationId xmlns:p14="http://schemas.microsoft.com/office/powerpoint/2010/main" val="41232699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1371</Words>
  <Application>Microsoft Office PowerPoint</Application>
  <PresentationFormat>Экран (4:3)</PresentationFormat>
  <Paragraphs>92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Презентация PowerPoint</vt:lpstr>
      <vt:lpstr>Задание 1. [10 баллов] </vt:lpstr>
      <vt:lpstr>Задание 1. (часть 1;  3 б.)</vt:lpstr>
      <vt:lpstr>Задание 1. (часть 2;  7 б.)</vt:lpstr>
      <vt:lpstr>Ответ:</vt:lpstr>
      <vt:lpstr>Задание 2. [20 баллов] </vt:lpstr>
      <vt:lpstr>Презентация PowerPoint</vt:lpstr>
      <vt:lpstr>КРИТЕРИИ:</vt:lpstr>
      <vt:lpstr>ОТВЕТ:</vt:lpstr>
      <vt:lpstr>Задание 3. [12 баллов] </vt:lpstr>
      <vt:lpstr>ЗАДАНИЕ 3</vt:lpstr>
      <vt:lpstr>Ответ:</vt:lpstr>
      <vt:lpstr>Задание 4. [8 баллов] </vt:lpstr>
      <vt:lpstr>Пример расчета №1:</vt:lpstr>
      <vt:lpstr>Презентация PowerPoint</vt:lpstr>
      <vt:lpstr>Презентация PowerPoint</vt:lpstr>
      <vt:lpstr>Пример правильного решения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Marat Sadrtdinov</dc:creator>
  <cp:lastModifiedBy>Мурат Джаубермезов</cp:lastModifiedBy>
  <cp:revision>14</cp:revision>
  <dcterms:created xsi:type="dcterms:W3CDTF">2022-01-29T11:00:01Z</dcterms:created>
  <dcterms:modified xsi:type="dcterms:W3CDTF">2022-01-31T06:34:53Z</dcterms:modified>
</cp:coreProperties>
</file>