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8" r:id="rId5"/>
    <p:sldId id="257" r:id="rId6"/>
    <p:sldId id="261" r:id="rId7"/>
    <p:sldId id="265" r:id="rId8"/>
    <p:sldId id="260" r:id="rId9"/>
    <p:sldId id="262" r:id="rId10"/>
    <p:sldId id="263" r:id="rId11"/>
    <p:sldId id="266" r:id="rId12"/>
    <p:sldId id="264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25677-5222-4EC2-A1AB-9E11D8A9C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EC4978-79F7-46AF-918E-7E92A30A3A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8AE537-9E6A-420A-858D-1382F222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6C04AC-9998-4ED8-B06C-5229EBA8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2AEF61-364C-432A-9196-DD2A706E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17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7E5D6F-2C25-4349-886B-A7D512ADF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F0E2FB-FA70-4323-9982-79404E206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F1C6CD-0387-45D5-BBAE-33251BCB6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C64CD5-A020-4D84-AD03-4E6B866E1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8C96EC-AF96-450E-9577-9BBE021FF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6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C6F6F-F85F-4EDD-B3E5-2F028DC2F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83A733-04CB-4435-8D6C-B420C3302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F733AD-FCA7-43EB-87A6-081EF0666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4453C5-774C-46C0-B4CF-D7EE824F1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44A432-7D0C-42E9-B4D0-AFDAF80DB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67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0EEBD-C168-4B94-B6B2-A8031016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46B17A-84B4-4476-A5CD-A0E93844C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52EADE-CAB4-4E3D-A1FC-1D448E7F4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278A8F-D52C-4BB1-A005-20C8C9F9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63A26E-4FA9-414F-BEB4-1EBF81170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B6B285-FDC0-410F-9C4E-FF309C5C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13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14135-3270-443D-997E-D6A3CB506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6D2748-366B-4629-8E5A-31632D497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6AE0F6-2ABB-465C-921F-FCB4594E8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397B49-860A-488C-AD0F-6BB54DAD8F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780DC4A-8837-4630-B8A7-BA4203E93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FCFCC1F-3F87-4D33-B041-D9E9DAE5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BA2C9E6-7D14-4C90-9325-E23CB576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9F9455-05A2-49A8-8DC0-C1B41789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63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8F23F-A506-476E-9D5C-BCB1A944E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B44E6FB-F959-415F-BDEF-02996251F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6B1A2BE-77B3-4CE8-8B45-1C8F15F4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BC67D2-21DE-4AC9-A534-37FE2792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95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BE3207C-590B-48E2-B047-AAC21E4B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220356-EA1D-4807-A3CC-D874FF38B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35769-9046-4BBB-9772-56DD80A89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02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AFF3A-B1FE-45F7-9CD7-1D6D25BC3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4B010C-D4C6-4BB5-8142-01E70B7AA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EF6ACE-6545-40F1-A201-D4DC7B1C2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ED3B12-3A44-46E9-82EB-695843437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98F717-2B60-4A3E-B2A7-F834ACBA3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5294BA-B25F-4040-95C6-2534BBFC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0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E6176-5924-4ED5-98BB-BCD2473B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DAA1A55-BB3D-470F-80A5-94FFF3021A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A3AC0F-DF72-436A-9779-5628CA575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71C3B0-553F-4A59-B0BD-797C03B2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5305C0-0F3B-458D-8FED-61EED15A0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FBB0F8-C3AD-4F63-84B0-C96F22FE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29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99FB7D-A866-487E-A4D3-BB0D57484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74CF91-48FC-47BD-906A-1B2B5BE3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D44217-33DE-4040-A8B2-CD9CD08DB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466EAB-710A-4770-85DC-9EF0EF2D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371E57-AE15-43D5-B3F6-6AD5EA62B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851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8F73CE0-4C1A-4378-B20E-AA4BF55B8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1F37DA-82B1-451B-982B-6F3E35823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00C0AF-98E3-4610-B9E1-FABEC3F25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34D952-BC3C-4D08-A276-DF2C00BF1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14DDD8-BF6A-468C-A29A-54490FA9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402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661E3-A8CE-4EF7-9386-A8C31C364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3CE8B1-8B6D-44F4-9C80-EDF7015AD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4F2B18-75B9-4651-96E4-CBFB6E5A4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EAC9D-E252-40DA-81A7-C9E6EA0A9C1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EDD55E-40CE-492D-ACFB-842B5B65B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FC81E5-0838-4207-A845-8BA73CA7FB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BAD74-767B-4771-9264-73B25EF6C3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97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FD483-EE32-464E-906D-9CFE81E398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Зоология беспозвоночных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292E12-A7F1-4A96-BF5E-4A00C504A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Разбор заданий практического тура регионального этапа </a:t>
            </a:r>
            <a:r>
              <a:rPr lang="ru-RU" dirty="0" err="1"/>
              <a:t>ВсОШ</a:t>
            </a:r>
            <a:endParaRPr lang="ru-RU" dirty="0"/>
          </a:p>
          <a:p>
            <a:r>
              <a:rPr lang="ru-RU"/>
              <a:t>9 класс, январь 2022 года</a:t>
            </a:r>
            <a:endParaRPr lang="ru-RU" dirty="0"/>
          </a:p>
          <a:p>
            <a:r>
              <a:rPr lang="ru-RU" dirty="0"/>
              <a:t>к.б.н., доцент Хабибуллин Винер </a:t>
            </a:r>
            <a:r>
              <a:rPr lang="ru-RU" dirty="0" err="1"/>
              <a:t>Фаритович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438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8A4FC0-2F5E-4E2E-8441-E9E69FC4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1700" b="0" i="0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700" b="0" i="0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i="0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Задание 1. </a:t>
            </a:r>
            <a:r>
              <a:rPr lang="en-US" sz="1700" b="0" i="0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Прочтите описание строения сосальщиков (трематод) в Приложении 1 </a:t>
            </a:r>
            <a:br>
              <a:rPr lang="en-US" sz="1700" b="0" i="0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700" b="0" i="0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 соотнесите его с обобщённой схемой строения трематод (Рис. 1 на Листе ответов). Заполните таблицу на Листе ответов: впишите в пустую колонку цифры, которыми на схеме обозначены различные органы червя. </a:t>
            </a:r>
            <a:br>
              <a:rPr lang="en-US" sz="1700" b="0" i="0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700" b="1" i="1" u="none" strike="noStrik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(0,5 балла за каждый орган, всего 10 баллов) </a:t>
            </a:r>
            <a:endParaRPr lang="en-US" sz="17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B1E064-F38B-4D5B-A137-F31250C61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078" y="640080"/>
            <a:ext cx="6033051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65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020922-0C46-4FCE-B422-5193F7520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4113" y="560154"/>
            <a:ext cx="7842997" cy="6073728"/>
          </a:xfrm>
        </p:spPr>
      </p:pic>
    </p:spTree>
    <p:extLst>
      <p:ext uri="{BB962C8B-B14F-4D97-AF65-F5344CB8AC3E}">
        <p14:creationId xmlns:p14="http://schemas.microsoft.com/office/powerpoint/2010/main" val="3463545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9C23335-CA07-4F13-975F-9279FDA6E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7604" y="762000"/>
            <a:ext cx="8807832" cy="5557838"/>
          </a:xfrm>
        </p:spPr>
      </p:pic>
    </p:spTree>
    <p:extLst>
      <p:ext uri="{BB962C8B-B14F-4D97-AF65-F5344CB8AC3E}">
        <p14:creationId xmlns:p14="http://schemas.microsoft.com/office/powerpoint/2010/main" val="37687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3477D-BA1A-4F53-B7DC-DDA112C68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800" b="1" u="sng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Задание 2. 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Определите, какими цифрами обозначены различные органы на фотографии сосальщика (Приложение 2, Рис. 2). Впишите соответствующие цифры напротив названий органов в таблицу на Листе ответов.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(0,5 балла за каждый орган, всего 6 баллов)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5BEF756-392A-46CB-8A54-090A1D5A0B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3231" y="1690688"/>
            <a:ext cx="6599080" cy="190976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EC4B05-1E55-49FB-B3A9-91E5346D7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871" y="3926162"/>
            <a:ext cx="7609831" cy="24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36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6DA26-C5CA-46B8-B534-58D61BD6D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28625"/>
            <a:ext cx="4648200" cy="5410199"/>
          </a:xfrm>
        </p:spPr>
        <p:txBody>
          <a:bodyPr>
            <a:noAutofit/>
          </a:bodyPr>
          <a:lstStyle/>
          <a:p>
            <a:pPr algn="l"/>
            <a:r>
              <a:rPr lang="ru-RU" sz="16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Задание 3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sz="1600" b="0" i="0" u="none" strike="noStrike" baseline="0" dirty="0">
                <a:latin typeface="Times New Roman" panose="02020603050405020304" pitchFamily="18" charset="0"/>
              </a:rPr>
              <a:t> Рассмотрите фотографии сосальщиков (Приложение 2, Рис. 3). Животные 1 –4 относятся к четырём разным видам. Ключевые признаки, которые позволят их различить, описаны в Приложении 3. Определите состояние этих признаков у каждого из Животных 1 –4 и впишите в таблицу на Листе ответов. Сравните с данными из Приложения 3 и определите, к каким видам относятся Животные 1 –4. Впишите их названия в таблицу на Листе ответов. </a:t>
            </a:r>
            <a:br>
              <a:rPr lang="ru-RU" sz="1600" b="0" i="0" u="none" strike="noStrike" baseline="0" dirty="0">
                <a:latin typeface="Times New Roman" panose="02020603050405020304" pitchFamily="18" charset="0"/>
              </a:rPr>
            </a:br>
            <a:r>
              <a:rPr lang="ru-RU" sz="1600" b="1" i="1" u="none" strike="noStrike" baseline="0" dirty="0">
                <a:latin typeface="Times New Roman" panose="02020603050405020304" pitchFamily="18" charset="0"/>
              </a:rPr>
              <a:t>(0,5+0,5 балла за признаки + 1 балл за определение каждого червя, всего 8 баллов)</a:t>
            </a:r>
            <a:br>
              <a:rPr lang="ru-RU" sz="1600" b="1" i="1" u="none" strike="noStrike" baseline="0" dirty="0">
                <a:latin typeface="Times New Roman" panose="02020603050405020304" pitchFamily="18" charset="0"/>
              </a:rPr>
            </a:br>
            <a:r>
              <a:rPr lang="ru-RU" sz="16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Пояснения.</a:t>
            </a:r>
            <a:br>
              <a:rPr lang="ru-RU" sz="16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ru-RU" sz="16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1.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 случае если состояние признаков (положение и форма семенников) участник указал верно, баллы за признаки начисляются в любом случае, даже если видовая принадлежность животных не установлена или установлена неверно.</a:t>
            </a:r>
            <a:br>
              <a:rPr lang="ru-RU" sz="16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ru-RU" sz="16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2. В случае если участник указал видовые названия червей, не указав состояние признаков (положение и форму семенников), баллы за определение червей </a:t>
            </a:r>
            <a:r>
              <a:rPr lang="ru-RU" sz="16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не начисляются</a:t>
            </a:r>
            <a:r>
              <a:rPr lang="ru-RU" sz="16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так как неясно, на основании чего участник идентифицировал животных.</a:t>
            </a:r>
            <a:endParaRPr lang="ru-RU" sz="1600" dirty="0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9ACFDBAB-0CEC-4650-A30C-0CEFE89572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7598" y="4747744"/>
            <a:ext cx="6050804" cy="17451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87199B-61A4-4AAB-86AA-CC46B6F5C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822" y="428625"/>
            <a:ext cx="5896356" cy="362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4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026375-4678-4CDD-81A7-7DD1EB66F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3230" y="3860315"/>
            <a:ext cx="6573834" cy="289022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95B3C0-B98A-4258-8AEA-FCC04F0E3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705" y="107465"/>
            <a:ext cx="5896356" cy="362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86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CFE51-9C79-4DFD-B924-C8A448C51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Задание 4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Определите, какие из Животных 1 –4 (Приложение 2, Рис. 3) принадлежат к одному роду. Ответы внесите на Листе ответов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Пояснения.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Балл начисляется только если все знаки «+» и «-» проставлены верно</a:t>
            </a:r>
            <a:endParaRPr lang="ru-RU" dirty="0"/>
          </a:p>
        </p:txBody>
      </p:sp>
      <p:pic>
        <p:nvPicPr>
          <p:cNvPr id="4" name="Объект 8">
            <a:extLst>
              <a:ext uri="{FF2B5EF4-FFF2-40B4-BE49-F238E27FC236}">
                <a16:creationId xmlns:a16="http://schemas.microsoft.com/office/drawing/2014/main" id="{175B91C9-1709-4178-8379-232DD0E50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0" y="5540730"/>
            <a:ext cx="6134632" cy="632515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D338F1-22EE-443D-BC41-C8DE1E9D1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700" y="1642320"/>
            <a:ext cx="5896356" cy="362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28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3EB95-975F-4044-BCC8-879DD3BA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9" y="365125"/>
            <a:ext cx="10726271" cy="3489699"/>
          </a:xfrm>
        </p:spPr>
        <p:txBody>
          <a:bodyPr>
            <a:normAutofit fontScale="90000"/>
          </a:bodyPr>
          <a:lstStyle/>
          <a:p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Задание 5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r>
              <a:rPr lang="ru-RU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Определите, каким видам сосальщиков принадлежат яйца 1 –5, изображённые на фотографиях (Приложение 2, Рис. 4).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5.1 Измерьте линейкой длину и ширину яиц на фотографиях в миллиметрах. Результаты измерений запишите в таблице на Листе ответов.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5.2 Переведите результаты измерений в микроны (мкм) по формуле: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= (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·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 / </a:t>
            </a:r>
            <a:r>
              <a:rPr lang="en-US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Lm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b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где </a:t>
            </a:r>
            <a:r>
              <a:rPr lang="ru-RU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 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‒ размер яйца (длина или ширина) на фотографии в миллиметрах;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Lm</a:t>
            </a:r>
            <a:r>
              <a:rPr lang="ru-RU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‒ длина масштабного отрезка в миллиметрах;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 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‒ значение масштабного отрезка в микронах (указано в подписях к Рис. 4);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Округлите значения длины и ширины яиц до целых чисел и запишите в таблицу на Листе ответов.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5.3. Сравните строение оболочки, форму и размеры Яиц 1 –5 с описаниями в Приложении 4, и определите, каким видам червей принадлежат эти яйца. </a:t>
            </a:r>
            <a:br>
              <a:rPr lang="ru-RU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18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(по 1 баллу за измерение длины, по 1 баллу за измерение ширины, по 1 баллу за идентификацию каждого яйца, всего 15 баллов)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5E5081D-E9A9-4CA0-A853-67EDFA7B5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3576" y="3669978"/>
            <a:ext cx="6397999" cy="2900310"/>
          </a:xfrm>
        </p:spPr>
      </p:pic>
    </p:spTree>
    <p:extLst>
      <p:ext uri="{BB962C8B-B14F-4D97-AF65-F5344CB8AC3E}">
        <p14:creationId xmlns:p14="http://schemas.microsoft.com/office/powerpoint/2010/main" val="1982743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0654D-0463-4A77-A68C-4ED2B90E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u="sng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Задание 5</a:t>
            </a:r>
            <a:r>
              <a:rPr lang="ru-RU" sz="2400" u="sng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br>
              <a:rPr lang="ru-RU" sz="2400" u="sng" kern="1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ru-RU" sz="2400" b="1" i="1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(по 1 баллу за измерение длины, по 1 баллу за измерение ширины,</a:t>
            </a:r>
            <a:br>
              <a:rPr lang="ru-RU" sz="2400" b="1" i="1" kern="1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ru-RU" sz="2400" b="1" i="1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по 1 баллу за идентификацию каждого яйца, всего 15 баллов)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7F6F6F-93C7-4C9F-86FB-7D17F86A1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Пояснения.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 algn="l"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1.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800" u="sng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 образцах ответов указаны примеры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ориентировочных значений! Рекомендуется </a:t>
            </a:r>
            <a:r>
              <a:rPr lang="ru-RU" sz="1800" u="sng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перед проверкой измерить длину и максимальную ширину яиц на распечатанном бланке задания (в мм) и рассчитать размеры яиц в микронах на основании измерений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В ответах участников допустимы отклонения от ориентировочных значений: погрешность 1-2 мм в измерении и до 3 мкм при вычислении, если вычисленные участником истинные размеры яиц находятся в диапазоне значений, указанных в Приложении 4, и не противоречат результатам идентификации яиц участником.</a:t>
            </a:r>
          </a:p>
          <a:p>
            <a:pPr marL="0" indent="0" algn="l"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2. Если участник не смог верно выполнить измерения и вычисления размеров яиц, но верно их идентифицировал, баллы за измерение 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не начисляются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а за идентификацию яиц – начисляются, так как для установления их видовой принадлежности можно опираться не только на размеры, но и на другие морфологические характеристики яиц, описанные в Приложении 4. </a:t>
            </a:r>
            <a:r>
              <a:rPr lang="ru-RU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Дополнение: в случае, если измерения в мм участник не привел, а значение в мкм привел, за значения в мкм баллы </a:t>
            </a:r>
            <a:r>
              <a:rPr lang="ru-RU" sz="18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не</a:t>
            </a:r>
            <a:r>
              <a:rPr lang="ru-RU" sz="18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начисляются, так как непонятно, на основании чего участник вычислил значения в мкм.</a:t>
            </a:r>
            <a:endParaRPr lang="ru-RU" sz="1800" kern="1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08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91E702A-4608-4B42-97E4-25BDC2BE8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4550" y="142522"/>
            <a:ext cx="6829425" cy="6618995"/>
          </a:xfrm>
        </p:spPr>
      </p:pic>
    </p:spTree>
    <p:extLst>
      <p:ext uri="{BB962C8B-B14F-4D97-AF65-F5344CB8AC3E}">
        <p14:creationId xmlns:p14="http://schemas.microsoft.com/office/powerpoint/2010/main" val="814508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42BE7-8838-4508-A2FD-81A17564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43D80B7-EC73-44C6-A39F-A10C3D5AB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328" y="1690688"/>
            <a:ext cx="11143343" cy="4424361"/>
          </a:xfrm>
        </p:spPr>
      </p:pic>
    </p:spTree>
    <p:extLst>
      <p:ext uri="{BB962C8B-B14F-4D97-AF65-F5344CB8AC3E}">
        <p14:creationId xmlns:p14="http://schemas.microsoft.com/office/powerpoint/2010/main" val="1077189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91D07-12A7-44B9-8E58-FA2E1BC5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расчета для яйца 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A57255-1153-4A1D-B2A4-220FF95D0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‒ длина яйца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на фотографии =50 миллиметров (измерил длину яйца линейкой);</a:t>
            </a:r>
          </a:p>
          <a:p>
            <a:pPr marL="0" indent="0">
              <a:buNone/>
            </a:pPr>
            <a:r>
              <a:rPr lang="ru-RU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Lm</a:t>
            </a:r>
            <a:r>
              <a:rPr lang="ru-RU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‒ длина масштабного отрезка = 25 миллиметров (измерил отрезок линейкой); </a:t>
            </a:r>
            <a:b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 </a:t>
            </a: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‒ значение масштабного отрезка =15 микрон (указано на рисунке)</a:t>
            </a:r>
          </a:p>
          <a:p>
            <a:pPr marL="0" indent="0">
              <a:buNone/>
            </a:pPr>
            <a: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Переведем результаты измерений в микроны (мкм) по формуле: </a:t>
            </a:r>
            <a:br>
              <a:rPr lang="ru-RU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= (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sz="2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·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) / </a:t>
            </a:r>
            <a:r>
              <a:rPr lang="en-US" sz="28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Lm</a:t>
            </a:r>
            <a:r>
              <a:rPr lang="ru-RU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= (50*15)</a:t>
            </a:r>
            <a:r>
              <a:rPr lang="en-US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lang="ru-RU" sz="28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25=30 микрон длина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Ширина 25 мм (измерил линейкой) – получим 15 микрон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3254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852</Words>
  <Application>Microsoft Office PowerPoint</Application>
  <PresentationFormat>Широкоэкранный</PresentationFormat>
  <Paragraphs>18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Зоология беспозвоночных</vt:lpstr>
      <vt:lpstr>  Задание 1. Прочтите описание строения сосальщиков (трематод) в Приложении 1  и соотнесите его с обобщённой схемой строения трематод (Рис. 1 на Листе ответов). Заполните таблицу на Листе ответов: впишите в пустую колонку цифры, которыми на схеме обозначены различные органы червя.  (0,5 балла за каждый орган, всего 10 баллов) </vt:lpstr>
      <vt:lpstr>Презентация PowerPoint</vt:lpstr>
      <vt:lpstr>Презентация PowerPoint</vt:lpstr>
      <vt:lpstr>Задание 2.    Определите, какими цифрами обозначены различные органы на фотографии сосальщика (Приложение 2, Рис. 2). Впишите соответствующие цифры напротив названий органов в таблицу на Листе ответов.  (0,5 балла за каждый орган, всего 6 баллов) </vt:lpstr>
      <vt:lpstr>Задание 3.  Рассмотрите фотографии сосальщиков (Приложение 2, Рис. 3). Животные 1 –4 относятся к четырём разным видам. Ключевые признаки, которые позволят их различить, описаны в Приложении 3. Определите состояние этих признаков у каждого из Животных 1 –4 и впишите в таблицу на Листе ответов. Сравните с данными из Приложения 3 и определите, к каким видам относятся Животные 1 –4. Впишите их названия в таблицу на Листе ответов.  (0,5+0,5 балла за признаки + 1 балл за определение каждого червя, всего 8 баллов) Пояснения. 1. В случае если состояние признаков (положение и форма семенников) участник указал верно, баллы за признаки начисляются в любом случае, даже если видовая принадлежность животных не установлена или установлена неверно. 2. В случае если участник указал видовые названия червей, не указав состояние признаков (положение и форму семенников), баллы за определение червей не начисляются, так как неясно, на основании чего участник идентифицировал животных.</vt:lpstr>
      <vt:lpstr>Презентация PowerPoint</vt:lpstr>
      <vt:lpstr>Задание 4. Определите, какие из Животных 1 –4 (Приложение 2, Рис. 3) принадлежат к одному роду. Ответы внесите на Листе ответов  Пояснения. Балл начисляется только если все знаки «+» и «-» проставлены верно</vt:lpstr>
      <vt:lpstr>Задание 5.  Определите, каким видам сосальщиков принадлежат яйца 1 –5, изображённые на фотографиях (Приложение 2, Рис. 4).  5.1 Измерьте линейкой длину и ширину яиц на фотографиях в миллиметрах. Результаты измерений запишите в таблице на Листе ответов.  5.2 Переведите результаты измерений в микроны (мкм) по формуле:  l = (L·m) / Lm  где L ‒ размер яйца (длина или ширина) на фотографии в миллиметрах;  Lm ‒ длина масштабного отрезка в миллиметрах;  m ‒ значение масштабного отрезка в микронах (указано в подписях к Рис. 4);  Округлите значения длины и ширины яиц до целых чисел и запишите в таблицу на Листе ответов.  5.3. Сравните строение оболочки, форму и размеры Яиц 1 –5 с описаниями в Приложении 4, и определите, каким видам червей принадлежат эти яйца.  (по 1 баллу за измерение длины, по 1 баллу за измерение ширины, по 1 баллу за идентификацию каждого яйца, всего 15 баллов) </vt:lpstr>
      <vt:lpstr>Задание 5. (по 1 баллу за измерение длины, по 1 баллу за измерение ширины, по 1 баллу за идентификацию каждого яйца, всего 15 баллов)</vt:lpstr>
      <vt:lpstr>Презентация PowerPoint</vt:lpstr>
      <vt:lpstr>Презентация PowerPoint</vt:lpstr>
      <vt:lpstr>Пример расчета для яйца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Зоология беспозвоночных</dc:title>
  <dc:creator>Эмилия Хабибуллина</dc:creator>
  <cp:lastModifiedBy>Эмилия Хабибуллина</cp:lastModifiedBy>
  <cp:revision>13</cp:revision>
  <dcterms:created xsi:type="dcterms:W3CDTF">2022-01-29T05:44:30Z</dcterms:created>
  <dcterms:modified xsi:type="dcterms:W3CDTF">2022-01-31T08:46:34Z</dcterms:modified>
</cp:coreProperties>
</file>