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30" r:id="rId2"/>
    <p:sldId id="431" r:id="rId3"/>
    <p:sldId id="433" r:id="rId4"/>
    <p:sldId id="434" r:id="rId5"/>
    <p:sldId id="439" r:id="rId6"/>
    <p:sldId id="432" r:id="rId7"/>
    <p:sldId id="438" r:id="rId8"/>
    <p:sldId id="435" r:id="rId9"/>
    <p:sldId id="437" r:id="rId10"/>
    <p:sldId id="440" r:id="rId11"/>
    <p:sldId id="441" r:id="rId12"/>
    <p:sldId id="442" r:id="rId13"/>
    <p:sldId id="445" r:id="rId14"/>
    <p:sldId id="446" r:id="rId15"/>
    <p:sldId id="447" r:id="rId16"/>
    <p:sldId id="44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9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53A8-B36D-4FAC-B608-EF220442F352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CF76D-F09D-4343-917B-6DB539AA04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593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933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996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4108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490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4397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004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4652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073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791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216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3BE30-6823-48F5-BE86-504928D64901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0637C-6D06-4750-B9B0-67D63AB788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27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962" y="142704"/>
            <a:ext cx="10515600" cy="7222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+mn-lt"/>
              </a:rPr>
              <a:t>Разбор </a:t>
            </a:r>
            <a:r>
              <a:rPr lang="ru-RU" sz="2800" b="1" dirty="0" smtClean="0">
                <a:latin typeface="+mn-lt"/>
              </a:rPr>
              <a:t>выполненных заданий </a:t>
            </a:r>
            <a:r>
              <a:rPr lang="ru-RU" sz="2800" b="1" dirty="0" smtClean="0">
                <a:latin typeface="+mn-lt"/>
              </a:rPr>
              <a:t>практического тура регионального этапа Всероссийской олимпиады школьников по биологии, январь 2022 г. 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97011" y="4506097"/>
            <a:ext cx="11164330" cy="201685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2400" dirty="0" smtClean="0"/>
              <a:t>Шевченко Александр Михайлович</a:t>
            </a:r>
          </a:p>
          <a:p>
            <a:pPr algn="r">
              <a:buNone/>
            </a:pPr>
            <a:r>
              <a:rPr lang="ru-RU" sz="2400" dirty="0" smtClean="0"/>
              <a:t>Старший преподаватель</a:t>
            </a:r>
          </a:p>
          <a:p>
            <a:pPr algn="r">
              <a:buNone/>
            </a:pPr>
            <a:r>
              <a:rPr lang="ru-RU" sz="2400" dirty="0" smtClean="0"/>
              <a:t>Кафедры физиологии и общей биологии</a:t>
            </a:r>
          </a:p>
          <a:p>
            <a:pPr algn="r">
              <a:buNone/>
            </a:pPr>
            <a:r>
              <a:rPr lang="ru-RU" sz="2400" dirty="0" smtClean="0"/>
              <a:t>Биологический факультета </a:t>
            </a:r>
            <a:r>
              <a:rPr lang="ru-RU" sz="2400" dirty="0" err="1" smtClean="0"/>
              <a:t>БашГУ</a:t>
            </a:r>
            <a:endParaRPr lang="ru-RU" sz="2400" dirty="0"/>
          </a:p>
        </p:txBody>
      </p:sp>
      <p:pic>
        <p:nvPicPr>
          <p:cNvPr id="4" name="Picture 18" descr="Chord01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276" y="1923534"/>
            <a:ext cx="11542170" cy="218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50962" y="1053069"/>
            <a:ext cx="5162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Кабинет зоологии позвоночных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1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055" y="855035"/>
            <a:ext cx="6575357" cy="554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7096" y="219719"/>
            <a:ext cx="4911170" cy="651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54" y="503669"/>
            <a:ext cx="6359611" cy="343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353" y="3987224"/>
            <a:ext cx="6164734" cy="271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351" y="164756"/>
            <a:ext cx="4795665" cy="641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3669"/>
            <a:ext cx="6359611" cy="343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499" y="4011937"/>
            <a:ext cx="6164734" cy="271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5114" y="313382"/>
            <a:ext cx="4670854" cy="619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9217" y="0"/>
            <a:ext cx="5785022" cy="53545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1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096" y="219719"/>
            <a:ext cx="4911170" cy="651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D:\02 Работа\08 Олимпиады\Январь 2022\Проверка\Снимо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092" y="785426"/>
            <a:ext cx="6702915" cy="2756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9217" y="0"/>
            <a:ext cx="5785022" cy="53545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1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096" y="219719"/>
            <a:ext cx="4911170" cy="651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D:\02 Работа\08 Олимпиады\Январь 2022\Проверка\Снимок 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00549"/>
            <a:ext cx="6804454" cy="2223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9217" y="0"/>
            <a:ext cx="5785022" cy="53545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1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096" y="219719"/>
            <a:ext cx="4911170" cy="651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D:\02 Работа\08 Олимпиады\Январь 2022\Проверка\Снимок 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530"/>
            <a:ext cx="6853881" cy="23648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351" y="164756"/>
            <a:ext cx="4795665" cy="641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D:\02 Работа\08 Олимпиады\Январь 2022\Проверка\Снимок 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449" y="950955"/>
            <a:ext cx="6676881" cy="2648980"/>
          </a:xfrm>
          <a:prstGeom prst="rect">
            <a:avLst/>
          </a:prstGeom>
          <a:noFill/>
        </p:spPr>
      </p:pic>
      <p:pic>
        <p:nvPicPr>
          <p:cNvPr id="4101" name="Picture 5" descr="D:\02 Работа\08 Олимпиады\Январь 2022\Проверка\Снимок 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686" y="3600707"/>
            <a:ext cx="6686292" cy="594278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55373" y="4777887"/>
            <a:ext cx="66149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При указании названий таксонов в равной степени оценивается использование как русских, так и латинских названий.</a:t>
            </a:r>
            <a:endParaRPr kumimoji="0" lang="ru-RU" altLang="zh-CN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099" name="Picture 3" descr="D:\02 Работа\08 Олимпиады\Январь 2022\Проверка\Снимок 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449" y="950955"/>
            <a:ext cx="6676881" cy="2648980"/>
          </a:xfrm>
          <a:prstGeom prst="rect">
            <a:avLst/>
          </a:prstGeom>
          <a:noFill/>
        </p:spPr>
      </p:pic>
      <p:pic>
        <p:nvPicPr>
          <p:cNvPr id="4101" name="Picture 5" descr="D:\02 Работа\08 Олимпиады\Январь 2022\Проверка\Снимок 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86" y="3600707"/>
            <a:ext cx="6678055" cy="594278"/>
          </a:xfrm>
          <a:prstGeom prst="rect">
            <a:avLst/>
          </a:prstGeom>
          <a:noFill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5114" y="313382"/>
            <a:ext cx="4670854" cy="619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1849" y="4777887"/>
            <a:ext cx="65985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При указании названий таксонов в равной степени оценивается использование как русских, так и латинских названий.</a:t>
            </a:r>
            <a:endParaRPr kumimoji="0" lang="ru-RU" altLang="zh-CN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351" y="164756"/>
            <a:ext cx="4795665" cy="641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3" name="Picture 1" descr="D:\02 Работа\08 Олимпиады\Январь 2022\Проверка\Снимок 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53596"/>
            <a:ext cx="6654760" cy="5395269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0043" y="6153606"/>
            <a:ext cx="65985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При указании названий таксонов в равной степени оценивается использование как русских, так и латинских названий.</a:t>
            </a:r>
            <a:endParaRPr kumimoji="0" lang="ru-RU" altLang="zh-CN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5114" y="313382"/>
            <a:ext cx="4670854" cy="619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 descr="D:\02 Работа\08 Олимпиады\Январь 2022\Проверка\Снимок 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9499"/>
            <a:ext cx="6847817" cy="5551787"/>
          </a:xfrm>
          <a:prstGeom prst="rect">
            <a:avLst/>
          </a:prstGeom>
          <a:noFill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7092" y="6211270"/>
            <a:ext cx="65985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При указании названий таксонов в равной степени оценивается использование как русских, так и латинских названий.</a:t>
            </a:r>
            <a:endParaRPr kumimoji="0" lang="ru-RU" altLang="zh-CN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7351" y="164756"/>
            <a:ext cx="4795665" cy="641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D:\02 Работа\08 Олимпиады\Январь 2022\Проверка\Снимок 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855" y="627878"/>
            <a:ext cx="6614984" cy="4164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0405" y="0"/>
            <a:ext cx="5644979" cy="5080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Задание 2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5114" y="313382"/>
            <a:ext cx="4670854" cy="619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D:\02 Работа\08 Олимпиады\Январь 2022\Проверка\Снимок 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897" y="448882"/>
            <a:ext cx="5469925" cy="6409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725" y="109752"/>
            <a:ext cx="10515600" cy="63989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+mn-lt"/>
              </a:rPr>
              <a:t>Ошибки</a:t>
            </a:r>
            <a:endParaRPr lang="ru-RU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2994" y="845321"/>
            <a:ext cx="5832390" cy="57861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/>
              <a:t>Задание 1. Часть 1. </a:t>
            </a:r>
            <a:r>
              <a:rPr lang="ru-RU" sz="1800" dirty="0" smtClean="0"/>
              <a:t>– Неправильное определение отряда.</a:t>
            </a:r>
          </a:p>
          <a:p>
            <a:pPr>
              <a:buNone/>
            </a:pPr>
            <a:r>
              <a:rPr lang="ru-RU" sz="1800" dirty="0" smtClean="0"/>
              <a:t>Либо путали с другими отрядами, например, вместо Хищных – Парнокопытные.</a:t>
            </a:r>
          </a:p>
          <a:p>
            <a:pPr>
              <a:buNone/>
            </a:pPr>
            <a:r>
              <a:rPr lang="ru-RU" sz="1800" dirty="0" smtClean="0"/>
              <a:t>Либо за отряд выдавались другие таксоны, например:</a:t>
            </a:r>
          </a:p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Отряд Куньи </a:t>
            </a:r>
            <a:r>
              <a:rPr lang="ru-RU" sz="1800" dirty="0" smtClean="0">
                <a:solidFill>
                  <a:srgbClr val="00B050"/>
                </a:solidFill>
              </a:rPr>
              <a:t>(Куньи – это семейство отряда Хищные)</a:t>
            </a:r>
          </a:p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Отряд Плацентарные </a:t>
            </a:r>
            <a:r>
              <a:rPr lang="ru-RU" sz="1800" dirty="0" smtClean="0">
                <a:solidFill>
                  <a:srgbClr val="00B050"/>
                </a:solidFill>
              </a:rPr>
              <a:t>(это </a:t>
            </a:r>
            <a:r>
              <a:rPr lang="ru-RU" sz="1800" dirty="0" err="1" smtClean="0">
                <a:solidFill>
                  <a:srgbClr val="00B050"/>
                </a:solidFill>
              </a:rPr>
              <a:t>инфракласс</a:t>
            </a:r>
            <a:r>
              <a:rPr lang="ru-RU" sz="1800" dirty="0" smtClean="0">
                <a:solidFill>
                  <a:srgbClr val="00B050"/>
                </a:solidFill>
              </a:rPr>
              <a:t> в составе класса Млекопитающие)</a:t>
            </a:r>
          </a:p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Отряд Жвачные </a:t>
            </a:r>
            <a:r>
              <a:rPr lang="ru-RU" sz="1800" dirty="0" smtClean="0">
                <a:solidFill>
                  <a:srgbClr val="00B050"/>
                </a:solidFill>
              </a:rPr>
              <a:t>(это подотряд отряда Парнокопытных)</a:t>
            </a:r>
          </a:p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Отряд Собачьи </a:t>
            </a:r>
            <a:r>
              <a:rPr lang="ru-RU" sz="1800" dirty="0" smtClean="0">
                <a:solidFill>
                  <a:srgbClr val="00B050"/>
                </a:solidFill>
              </a:rPr>
              <a:t>(это семейство отряда Хищные)</a:t>
            </a:r>
          </a:p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Отряд Млекопитающие </a:t>
            </a:r>
            <a:r>
              <a:rPr lang="ru-RU" sz="1800" dirty="0" smtClean="0">
                <a:solidFill>
                  <a:srgbClr val="00B050"/>
                </a:solidFill>
              </a:rPr>
              <a:t>(это класс!)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>
                <a:solidFill>
                  <a:srgbClr val="00B0F0"/>
                </a:solidFill>
              </a:rPr>
              <a:t>Неправильное определение систематической принадлежности по цепочке влечёт за собой другие ошибки.</a:t>
            </a:r>
          </a:p>
          <a:p>
            <a:pPr>
              <a:buNone/>
            </a:pPr>
            <a:endParaRPr lang="ru-RU" sz="1800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174259" y="783538"/>
            <a:ext cx="5634682" cy="578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ru-RU" b="1" dirty="0" smtClean="0"/>
              <a:t>Задание 1. Часть 2. </a:t>
            </a:r>
            <a:r>
              <a:rPr lang="ru-RU" dirty="0" smtClean="0"/>
              <a:t>– ошибки в зубной формуле.</a:t>
            </a:r>
            <a:endParaRPr lang="ru-RU" noProof="0" dirty="0" smtClean="0"/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b="1" dirty="0" smtClean="0"/>
              <a:t>I</a:t>
            </a:r>
            <a:r>
              <a:rPr lang="ru-RU" b="1" dirty="0" smtClean="0"/>
              <a:t> 3/3 </a:t>
            </a:r>
            <a:r>
              <a:rPr lang="en-US" b="1" dirty="0" smtClean="0"/>
              <a:t>C</a:t>
            </a:r>
            <a:r>
              <a:rPr lang="ru-RU" b="1" dirty="0" smtClean="0"/>
              <a:t> 1/1 </a:t>
            </a:r>
            <a:r>
              <a:rPr lang="en-US" b="1" dirty="0" smtClean="0"/>
              <a:t>P</a:t>
            </a:r>
            <a:r>
              <a:rPr lang="ru-RU" b="1" dirty="0" smtClean="0"/>
              <a:t> 3/3 </a:t>
            </a:r>
            <a:r>
              <a:rPr lang="en-US" b="1" dirty="0" smtClean="0"/>
              <a:t>M</a:t>
            </a:r>
            <a:r>
              <a:rPr lang="ru-RU" b="1" dirty="0" smtClean="0"/>
              <a:t> 1/2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Самая безобидная ошибка – неправильно указано число зубов в того или иного вида в числителе или знаменателе. Иногда указывали число клыков 2 и больше. Клыков всегда по одному.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Кроме того, более грубые ошибки: число зубов указывали не в числителе и знаменателе дроби, как положено, а одним числом, например: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</a:pPr>
            <a:r>
              <a:rPr lang="en-US" b="1" dirty="0" smtClean="0"/>
              <a:t>I</a:t>
            </a:r>
            <a:r>
              <a:rPr lang="ru-RU" b="1" dirty="0" smtClean="0"/>
              <a:t> 3 </a:t>
            </a:r>
            <a:r>
              <a:rPr lang="en-US" b="1" dirty="0" smtClean="0"/>
              <a:t>C</a:t>
            </a:r>
            <a:r>
              <a:rPr lang="ru-RU" b="1" dirty="0" smtClean="0"/>
              <a:t> 2 </a:t>
            </a:r>
            <a:r>
              <a:rPr lang="en-US" b="1" dirty="0" smtClean="0"/>
              <a:t>P</a:t>
            </a:r>
            <a:r>
              <a:rPr lang="ru-RU" b="1" dirty="0" smtClean="0"/>
              <a:t> 6 </a:t>
            </a:r>
            <a:r>
              <a:rPr lang="en-US" b="1" dirty="0" smtClean="0"/>
              <a:t>M</a:t>
            </a:r>
            <a:r>
              <a:rPr lang="ru-RU" b="1" dirty="0" smtClean="0"/>
              <a:t> 3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Иногда указывали неправильный порядок зубов в формуле – </a:t>
            </a:r>
            <a:r>
              <a:rPr lang="en-US" b="1" dirty="0" smtClean="0"/>
              <a:t>P</a:t>
            </a:r>
            <a:r>
              <a:rPr lang="ru-RU" b="1" dirty="0" smtClean="0"/>
              <a:t> 3/3 </a:t>
            </a:r>
            <a:r>
              <a:rPr lang="en-US" b="1" dirty="0" smtClean="0"/>
              <a:t>M</a:t>
            </a:r>
            <a:r>
              <a:rPr lang="ru-RU" b="1" dirty="0" smtClean="0"/>
              <a:t> 1/2 </a:t>
            </a:r>
            <a:r>
              <a:rPr lang="en-US" b="1" dirty="0" smtClean="0"/>
              <a:t>I</a:t>
            </a:r>
            <a:r>
              <a:rPr lang="ru-RU" b="1" dirty="0" smtClean="0"/>
              <a:t> 3/3 </a:t>
            </a:r>
            <a:r>
              <a:rPr lang="en-US" b="1" dirty="0" smtClean="0"/>
              <a:t>C</a:t>
            </a:r>
            <a:r>
              <a:rPr lang="ru-RU" b="1" dirty="0" smtClean="0"/>
              <a:t> 1/1</a:t>
            </a:r>
            <a:endParaRPr lang="ru-RU" dirty="0" smtClean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ru-RU" b="1" dirty="0" smtClean="0"/>
              <a:t>Задание 1. </a:t>
            </a:r>
            <a:r>
              <a:rPr lang="ru-RU" b="1" dirty="0" smtClean="0"/>
              <a:t>Часть 3.</a:t>
            </a:r>
            <a:endParaRPr lang="ru-RU" b="1" dirty="0" smtClean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Неправильное </a:t>
            </a:r>
            <a:r>
              <a:rPr lang="ru-RU" dirty="0" smtClean="0"/>
              <a:t>определение места в пищевой цепи – это, как правило, следствие неправильного определения систематической принадлежности.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Одна ошибка влечёт за собой другие.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endParaRPr lang="ru-RU" b="1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725" y="0"/>
            <a:ext cx="10515600" cy="60694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+mn-lt"/>
              </a:rPr>
              <a:t>Ошибки</a:t>
            </a:r>
            <a:endParaRPr lang="ru-RU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2994" y="568411"/>
            <a:ext cx="5832390" cy="61701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/>
              <a:t>Задание 2.</a:t>
            </a:r>
            <a:r>
              <a:rPr lang="ru-RU" sz="1600" dirty="0" smtClean="0"/>
              <a:t> Виды ошибок в определении систематической принадлежности: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Неправильно определяли таксоны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Путали между собой таксоны различных рангов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Нередко выдумывали несуществующие таксоны</a:t>
            </a:r>
          </a:p>
          <a:p>
            <a:pPr marL="342900" indent="-342900">
              <a:buNone/>
            </a:pPr>
            <a:endParaRPr lang="ru-RU" sz="1600" b="1" dirty="0" smtClean="0"/>
          </a:p>
          <a:p>
            <a:pPr marL="342900" indent="-342900">
              <a:buNone/>
            </a:pPr>
            <a:r>
              <a:rPr lang="ru-RU" sz="1600" b="1" dirty="0" smtClean="0"/>
              <a:t>Фото Б, череп млекопитающего (ёж):</a:t>
            </a:r>
            <a:endParaRPr lang="ru-RU" sz="1600" b="1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ru-RU" sz="1600" dirty="0" smtClean="0"/>
              <a:t>Вместо Насекомоядных – </a:t>
            </a:r>
            <a:r>
              <a:rPr lang="ru-RU" sz="1600" dirty="0" smtClean="0"/>
              <a:t>Грызуны, Зайцеобразные</a:t>
            </a:r>
            <a:endParaRPr lang="ru-RU" sz="1600" dirty="0" smtClean="0"/>
          </a:p>
          <a:p>
            <a:pPr>
              <a:buNone/>
            </a:pPr>
            <a:r>
              <a:rPr lang="ru-RU" sz="1600" dirty="0" smtClean="0"/>
              <a:t>Вместо Млекопитающих – класс </a:t>
            </a:r>
            <a:r>
              <a:rPr lang="ru-RU" sz="1600" dirty="0" smtClean="0"/>
              <a:t>Пресмыкающиеся, неправильно определён класс, но даже внутри неверно определённого класса участники делают дополнительные ошибки:</a:t>
            </a:r>
          </a:p>
          <a:p>
            <a:pPr>
              <a:buNone/>
            </a:pPr>
            <a:r>
              <a:rPr lang="ru-RU" sz="1600" dirty="0" smtClean="0"/>
              <a:t>Отряд </a:t>
            </a:r>
            <a:r>
              <a:rPr lang="ru-RU" sz="1600" dirty="0" smtClean="0"/>
              <a:t>– Хвостатые </a:t>
            </a:r>
            <a:r>
              <a:rPr lang="ru-RU" sz="1600" dirty="0" smtClean="0">
                <a:solidFill>
                  <a:srgbClr val="00B050"/>
                </a:solidFill>
              </a:rPr>
              <a:t>(у пресмыкающихся нет такого отряда, отряд Хвостатые есть в классе Земноводных</a:t>
            </a:r>
            <a:r>
              <a:rPr lang="ru-RU" sz="1600" dirty="0" smtClean="0">
                <a:solidFill>
                  <a:srgbClr val="00B050"/>
                </a:solidFill>
              </a:rPr>
              <a:t>)</a:t>
            </a:r>
            <a:endParaRPr lang="ru-RU" sz="16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Семейство </a:t>
            </a:r>
            <a:r>
              <a:rPr lang="ru-RU" sz="1600" dirty="0" smtClean="0">
                <a:solidFill>
                  <a:srgbClr val="FF0000"/>
                </a:solidFill>
              </a:rPr>
              <a:t>норковые </a:t>
            </a:r>
            <a:r>
              <a:rPr lang="ru-RU" sz="1600" dirty="0" smtClean="0">
                <a:solidFill>
                  <a:srgbClr val="00B050"/>
                </a:solidFill>
              </a:rPr>
              <a:t>(нет такого семейства, норки – это род из семейства Куньих, но они здесь вообще ни при чём, поскольку наш объект – ёж)</a:t>
            </a:r>
            <a:endParaRPr lang="ru-RU" sz="1600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Семейство </a:t>
            </a:r>
            <a:r>
              <a:rPr lang="ru-RU" sz="1600" dirty="0" smtClean="0">
                <a:solidFill>
                  <a:srgbClr val="FF0000"/>
                </a:solidFill>
              </a:rPr>
              <a:t>грызуны </a:t>
            </a:r>
            <a:r>
              <a:rPr lang="ru-RU" sz="1600" dirty="0" smtClean="0">
                <a:solidFill>
                  <a:srgbClr val="00B050"/>
                </a:solidFill>
              </a:rPr>
              <a:t>(Грызуны – это отряд!)</a:t>
            </a:r>
            <a:endParaRPr lang="ru-RU" sz="1600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800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174258" y="528165"/>
            <a:ext cx="6017741" cy="6202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dirty="0" smtClean="0"/>
              <a:t>класс </a:t>
            </a:r>
            <a:r>
              <a:rPr lang="ru-RU" dirty="0" smtClean="0"/>
              <a:t>Домашние </a:t>
            </a:r>
            <a:r>
              <a:rPr lang="ru-RU" dirty="0" smtClean="0"/>
              <a:t>животные</a:t>
            </a:r>
          </a:p>
          <a:p>
            <a:pPr>
              <a:buNone/>
            </a:pPr>
            <a:r>
              <a:rPr lang="ru-RU" dirty="0" smtClean="0"/>
              <a:t>семейство </a:t>
            </a:r>
            <a:r>
              <a:rPr lang="ru-RU" dirty="0" err="1" smtClean="0"/>
              <a:t>Толстошёрстые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вид овца домашняя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отряд </a:t>
            </a:r>
            <a:r>
              <a:rPr lang="ru-RU" dirty="0" smtClean="0"/>
              <a:t>Хордовые</a:t>
            </a:r>
          </a:p>
          <a:p>
            <a:r>
              <a:rPr lang="ru-RU" dirty="0" smtClean="0"/>
              <a:t>семейство Плотоядные</a:t>
            </a:r>
          </a:p>
          <a:p>
            <a:r>
              <a:rPr lang="ru-RU" dirty="0" smtClean="0"/>
              <a:t>род Хищник</a:t>
            </a:r>
          </a:p>
          <a:p>
            <a:endParaRPr lang="ru-RU" dirty="0" smtClean="0"/>
          </a:p>
          <a:p>
            <a:r>
              <a:rPr lang="ru-RU" dirty="0" smtClean="0"/>
              <a:t>Животное определили как хищника, а </a:t>
            </a:r>
            <a:r>
              <a:rPr lang="ru-RU" dirty="0" smtClean="0"/>
              <a:t>в особенностях биологии пишут – травоядное.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r>
              <a:rPr lang="ru-RU" dirty="0" smtClean="0"/>
              <a:t>Отряд Зайцеобразные</a:t>
            </a:r>
          </a:p>
          <a:p>
            <a:r>
              <a:rPr lang="ru-RU" dirty="0" smtClean="0"/>
              <a:t>Семейство </a:t>
            </a:r>
            <a:r>
              <a:rPr lang="ru-RU" dirty="0" smtClean="0"/>
              <a:t>Беличьи </a:t>
            </a:r>
            <a:r>
              <a:rPr lang="ru-RU" dirty="0" smtClean="0">
                <a:solidFill>
                  <a:srgbClr val="00B050"/>
                </a:solidFill>
              </a:rPr>
              <a:t>(</a:t>
            </a:r>
            <a:r>
              <a:rPr lang="ru-RU" dirty="0" smtClean="0">
                <a:solidFill>
                  <a:srgbClr val="00B050"/>
                </a:solidFill>
              </a:rPr>
              <a:t>Сем. Беличьи относится к </a:t>
            </a:r>
            <a:r>
              <a:rPr lang="ru-RU" dirty="0" smtClean="0">
                <a:solidFill>
                  <a:srgbClr val="00B050"/>
                </a:solidFill>
              </a:rPr>
              <a:t>Грызунам</a:t>
            </a:r>
            <a:r>
              <a:rPr lang="ru-RU" dirty="0" smtClean="0">
                <a:solidFill>
                  <a:srgbClr val="00B050"/>
                </a:solidFill>
              </a:rPr>
              <a:t>)</a:t>
            </a:r>
            <a:endParaRPr lang="ru-RU" dirty="0" smtClean="0">
              <a:solidFill>
                <a:srgbClr val="00B050"/>
              </a:solidFill>
            </a:endParaRPr>
          </a:p>
          <a:p>
            <a:r>
              <a:rPr lang="ru-RU" dirty="0" smtClean="0"/>
              <a:t>Род Белка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Еж </a:t>
            </a:r>
            <a:r>
              <a:rPr lang="ru-RU" dirty="0" smtClean="0"/>
              <a:t>в работах участников стал </a:t>
            </a:r>
            <a:r>
              <a:rPr lang="ru-RU" dirty="0" smtClean="0"/>
              <a:t>сначала котом, потом мышью, а потом овцой и выхухолью, а также белкой, кроликом, и крысой, но, в конце концов, решил стать прыткой ящерицей.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 </a:t>
            </a:r>
            <a:endParaRPr lang="ru-RU" b="1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8962767" y="568410"/>
            <a:ext cx="89545" cy="593125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105193" y="649414"/>
            <a:ext cx="3086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таких таксонов не существует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8616778" y="1960605"/>
            <a:ext cx="98854" cy="551936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69224" y="2049847"/>
            <a:ext cx="3086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таких таксонов не существует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725" y="0"/>
            <a:ext cx="10515600" cy="60694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+mn-lt"/>
              </a:rPr>
              <a:t>Ошибки</a:t>
            </a:r>
            <a:endParaRPr lang="ru-RU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2994" y="568411"/>
            <a:ext cx="5832390" cy="61701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Задание 2. Виды ошибок в определении систематической принадлежности: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Неправильно определяли таксоны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Путали между собой таксоны различных рангов</a:t>
            </a:r>
          </a:p>
          <a:p>
            <a:pPr marL="342900" indent="-342900">
              <a:buAutoNum type="arabicPeriod"/>
            </a:pPr>
            <a:r>
              <a:rPr lang="ru-RU" sz="1600" dirty="0" smtClean="0"/>
              <a:t>Нередко выдумывали несуществующие таксоны</a:t>
            </a:r>
          </a:p>
          <a:p>
            <a:pPr marL="342900" indent="-342900">
              <a:buNone/>
            </a:pPr>
            <a:endParaRPr lang="ru-RU" sz="1600" b="1" dirty="0" smtClean="0"/>
          </a:p>
          <a:p>
            <a:pPr>
              <a:buNone/>
            </a:pPr>
            <a:r>
              <a:rPr lang="ru-RU" sz="1800" b="1" dirty="0" smtClean="0"/>
              <a:t>Фото В, тушка птицы (кукушка):</a:t>
            </a:r>
          </a:p>
          <a:p>
            <a:pPr>
              <a:buNone/>
            </a:pPr>
            <a:r>
              <a:rPr lang="ru-RU" sz="1800" dirty="0" smtClean="0"/>
              <a:t>отряд Позвоночные</a:t>
            </a:r>
          </a:p>
          <a:p>
            <a:pPr>
              <a:buNone/>
            </a:pPr>
            <a:r>
              <a:rPr lang="ru-RU" sz="1800" dirty="0" smtClean="0"/>
              <a:t>семейство Плотоядные</a:t>
            </a:r>
          </a:p>
          <a:p>
            <a:pPr>
              <a:buNone/>
            </a:pPr>
            <a:r>
              <a:rPr lang="ru-RU" sz="1800" dirty="0" smtClean="0"/>
              <a:t>род Насекомоядные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Класс Млекопитающие, семейство Птичьи!</a:t>
            </a:r>
          </a:p>
          <a:p>
            <a:pPr>
              <a:buNone/>
            </a:pPr>
            <a:endParaRPr lang="ru-RU" sz="1800" dirty="0" smtClean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174259" y="528165"/>
            <a:ext cx="5885936" cy="6202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 smtClean="0"/>
              <a:t>отряд Летающие</a:t>
            </a:r>
          </a:p>
          <a:p>
            <a:r>
              <a:rPr lang="ru-RU" dirty="0" smtClean="0"/>
              <a:t>отряд Перелётные</a:t>
            </a:r>
          </a:p>
          <a:p>
            <a:r>
              <a:rPr lang="ru-RU" dirty="0" smtClean="0"/>
              <a:t>семейство Грачиные</a:t>
            </a:r>
          </a:p>
          <a:p>
            <a:r>
              <a:rPr lang="ru-RU" dirty="0" smtClean="0"/>
              <a:t>Отряд Килевые</a:t>
            </a:r>
          </a:p>
          <a:p>
            <a:endParaRPr lang="ru-RU" dirty="0" smtClean="0"/>
          </a:p>
          <a:p>
            <a:r>
              <a:rPr lang="ru-RU" dirty="0" smtClean="0"/>
              <a:t>Летающие</a:t>
            </a:r>
            <a:r>
              <a:rPr lang="ru-RU" dirty="0" smtClean="0"/>
              <a:t>, килевые, </a:t>
            </a:r>
            <a:r>
              <a:rPr lang="ru-RU" dirty="0" err="1" smtClean="0"/>
              <a:t>килегрудые</a:t>
            </a:r>
            <a:r>
              <a:rPr lang="ru-RU" dirty="0" smtClean="0"/>
              <a:t> – это </a:t>
            </a:r>
            <a:r>
              <a:rPr lang="ru-RU" dirty="0" err="1" smtClean="0"/>
              <a:t>надотряд</a:t>
            </a:r>
            <a:r>
              <a:rPr lang="ru-RU" dirty="0" smtClean="0"/>
              <a:t> птиц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 </a:t>
            </a:r>
            <a:endParaRPr lang="ru-RU" b="1" dirty="0" smtClean="0"/>
          </a:p>
          <a:p>
            <a:r>
              <a:rPr lang="ru-RU" dirty="0" smtClean="0"/>
              <a:t>Кукушка успела побывать зябликом, притом хищным, а также стрижом, свиристелем, дроздом, соловьём, клестом и дятлом.</a:t>
            </a:r>
          </a:p>
          <a:p>
            <a:endParaRPr lang="ru-RU" dirty="0" smtClean="0"/>
          </a:p>
          <a:p>
            <a:r>
              <a:rPr lang="ru-RU" dirty="0" smtClean="0"/>
              <a:t>Семейство </a:t>
            </a:r>
            <a:r>
              <a:rPr lang="ru-RU" dirty="0" smtClean="0"/>
              <a:t>дятловые, род кукушки.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</a:pPr>
            <a:r>
              <a:rPr lang="ru-RU" dirty="0" smtClean="0"/>
              <a:t>Вместо особенностей </a:t>
            </a:r>
            <a:r>
              <a:rPr lang="ru-RU" dirty="0" smtClean="0"/>
              <a:t>биологии в некоторых работах </a:t>
            </a:r>
            <a:r>
              <a:rPr lang="ru-RU" dirty="0" smtClean="0"/>
              <a:t>повторяли информацию из предыдущих пунктов.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lang="ru-RU" dirty="0" smtClean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8361404" y="551934"/>
            <a:ext cx="205947" cy="1095634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26253" y="880074"/>
            <a:ext cx="3086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таких таксонов не существует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</TotalTime>
  <Words>651</Words>
  <Application>Microsoft Office PowerPoint</Application>
  <PresentationFormat>Произвольный</PresentationFormat>
  <Paragraphs>104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Разбор выполненных заданий практического тура регионального этапа Всероссийской олимпиады школьников по биологии, январь 2022 г. </vt:lpstr>
      <vt:lpstr>Задание 1</vt:lpstr>
      <vt:lpstr>Задание 2</vt:lpstr>
      <vt:lpstr>Задание 2</vt:lpstr>
      <vt:lpstr>Задание 1</vt:lpstr>
      <vt:lpstr>Задание 1</vt:lpstr>
      <vt:lpstr>Задание 1</vt:lpstr>
      <vt:lpstr>Задание 2</vt:lpstr>
      <vt:lpstr>Задание 2</vt:lpstr>
      <vt:lpstr>Задание 2</vt:lpstr>
      <vt:lpstr>Задание 2</vt:lpstr>
      <vt:lpstr>Задание 2</vt:lpstr>
      <vt:lpstr>Задание 2</vt:lpstr>
      <vt:lpstr>Ошибки</vt:lpstr>
      <vt:lpstr>Ошибки</vt:lpstr>
      <vt:lpstr>Ошибки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 Хордовые</dc:title>
  <dc:creator>Пользователь компьютера</dc:creator>
  <cp:lastModifiedBy>amsh84</cp:lastModifiedBy>
  <cp:revision>194</cp:revision>
  <dcterms:created xsi:type="dcterms:W3CDTF">2017-04-01T17:50:34Z</dcterms:created>
  <dcterms:modified xsi:type="dcterms:W3CDTF">2022-01-31T08:15:46Z</dcterms:modified>
</cp:coreProperties>
</file>